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4"/>
  </p:sldMasterIdLst>
  <p:notesMasterIdLst>
    <p:notesMasterId r:id="rId33"/>
  </p:notesMasterIdLst>
  <p:sldIdLst>
    <p:sldId id="256" r:id="rId5"/>
    <p:sldId id="312" r:id="rId6"/>
    <p:sldId id="259" r:id="rId7"/>
    <p:sldId id="261" r:id="rId8"/>
    <p:sldId id="260" r:id="rId9"/>
    <p:sldId id="316" r:id="rId10"/>
    <p:sldId id="267" r:id="rId11"/>
    <p:sldId id="313" r:id="rId12"/>
    <p:sldId id="272" r:id="rId13"/>
    <p:sldId id="318" r:id="rId14"/>
    <p:sldId id="322" r:id="rId15"/>
    <p:sldId id="327" r:id="rId16"/>
    <p:sldId id="334" r:id="rId17"/>
    <p:sldId id="335" r:id="rId18"/>
    <p:sldId id="336" r:id="rId19"/>
    <p:sldId id="337" r:id="rId20"/>
    <p:sldId id="328" r:id="rId21"/>
    <p:sldId id="329" r:id="rId22"/>
    <p:sldId id="330" r:id="rId23"/>
    <p:sldId id="331" r:id="rId24"/>
    <p:sldId id="332" r:id="rId25"/>
    <p:sldId id="333" r:id="rId26"/>
    <p:sldId id="338" r:id="rId27"/>
    <p:sldId id="324" r:id="rId28"/>
    <p:sldId id="326" r:id="rId29"/>
    <p:sldId id="340" r:id="rId30"/>
    <p:sldId id="269" r:id="rId31"/>
    <p:sldId id="271" r:id="rId32"/>
  </p:sldIdLst>
  <p:sldSz cx="9144000" cy="5143500" type="screen16x9"/>
  <p:notesSz cx="6858000" cy="9144000"/>
  <p:embeddedFontLst>
    <p:embeddedFont>
      <p:font typeface="Albert Sans" pitchFamily="2" charset="77"/>
      <p:regular r:id="rId34"/>
      <p:bold r:id="rId35"/>
      <p:italic r:id="rId36"/>
      <p:boldItalic r:id="rId37"/>
    </p:embeddedFont>
    <p:embeddedFont>
      <p:font typeface="Anaheim" pitchFamily="2" charset="77"/>
      <p:regular r:id="rId38"/>
      <p:bold r:id="rId39"/>
    </p:embeddedFont>
    <p:embeddedFont>
      <p:font typeface="Bebas Neue" panose="020B0606020202050201" pitchFamily="34" charset="77"/>
      <p:regular r:id="rId40"/>
    </p:embeddedFont>
    <p:embeddedFont>
      <p:font typeface="Corben" panose="020B0604020202020204" pitchFamily="34" charset="0"/>
      <p:regular r:id="rId41"/>
      <p:bold r:id="rId42"/>
    </p:embeddedFont>
    <p:embeddedFont>
      <p:font typeface="Nunito Light" panose="020F0302020204030204" pitchFamily="34" charset="0"/>
      <p:regular r:id="rId43"/>
      <p:italic r:id="rId44"/>
    </p:embeddedFont>
    <p:embeddedFont>
      <p:font typeface="PT Sans" panose="020B0503020203020204" pitchFamily="34" charset="77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0ECE336-ACB7-CE93-AC98-E2B5C99E83C6}" name="Mohit Rathod" initials="MR" userId="S::n01579983@humber.ca::38cafa1f-1531-4103-a379-7af501156bde" providerId="AD"/>
  <p188:author id="{08A708E2-9524-97EB-B843-46AF16990793}" name="Ruchi Rajesh Tiwari" initials="RT" userId="S::n01607974@humber.ca::6c4d8323-a3ba-4de1-8072-e50feee854e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DA49A7-783E-4349-8D19-D7AD60EF3A4C}" v="395" dt="2025-04-17T03:09:09.762"/>
    <p1510:client id="{747E7B7A-00E9-45B3-8A88-AF55A63A5B47}" v="444" dt="2025-04-17T16:57:42.846"/>
    <p1510:client id="{DE218480-386B-4544-894E-7735CFF1C3EC}" v="711" dt="2025-04-17T03:17:18.495"/>
  </p1510:revLst>
</p1510:revInfo>
</file>

<file path=ppt/tableStyles.xml><?xml version="1.0" encoding="utf-8"?>
<a:tblStyleLst xmlns:a="http://schemas.openxmlformats.org/drawingml/2006/main" def="{3FD67DE3-A17C-4A2B-A300-6F515A0C7458}">
  <a:tblStyle styleId="{3FD67DE3-A17C-4A2B-A300-6F515A0C74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F1499C2-3D55-4932-BA81-B54B4B07F2D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56" d="100"/>
          <a:sy n="156" d="100"/>
        </p:scale>
        <p:origin x="4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6.fntdata"/><Relationship Id="rId21" Type="http://schemas.openxmlformats.org/officeDocument/2006/relationships/slide" Target="slides/slide17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11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6.xml"/><Relationship Id="rId41" Type="http://schemas.openxmlformats.org/officeDocument/2006/relationships/font" Target="fonts/font8.fntdata"/><Relationship Id="rId54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3.fntdata"/><Relationship Id="rId4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3C3DCD94-E57C-D979-11D0-29C51DBB5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99BC85DA-B4A2-406E-8367-5CF903E364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6A3BAED9-0BEB-8893-0E0B-7582747243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24956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>
          <a:extLst>
            <a:ext uri="{FF2B5EF4-FFF2-40B4-BE49-F238E27FC236}">
              <a16:creationId xmlns:a16="http://schemas.microsoft.com/office/drawing/2014/main" id="{BBE1DF6D-A95A-75C5-3A43-592452713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4dda1946d_4_2730:notes">
            <a:extLst>
              <a:ext uri="{FF2B5EF4-FFF2-40B4-BE49-F238E27FC236}">
                <a16:creationId xmlns:a16="http://schemas.microsoft.com/office/drawing/2014/main" id="{4A0BAF70-E30A-0FAA-C969-87696F98D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4dda1946d_4_2730:notes">
            <a:extLst>
              <a:ext uri="{FF2B5EF4-FFF2-40B4-BE49-F238E27FC236}">
                <a16:creationId xmlns:a16="http://schemas.microsoft.com/office/drawing/2014/main" id="{39175FC3-22BF-4D7F-776D-5FC2E0B476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80385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2C19D5BD-B3B3-D2F6-2E4D-BC6E8F75F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8C297382-2C6D-335A-34C6-F693AF385C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5BB2973C-99DA-29B1-C963-3A80F5D5F0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7377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>
          <a:extLst>
            <a:ext uri="{FF2B5EF4-FFF2-40B4-BE49-F238E27FC236}">
              <a16:creationId xmlns:a16="http://schemas.microsoft.com/office/drawing/2014/main" id="{AAAAD4EC-BAF4-F227-A8E4-3578B7714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4dda1946d_4_2730:notes">
            <a:extLst>
              <a:ext uri="{FF2B5EF4-FFF2-40B4-BE49-F238E27FC236}">
                <a16:creationId xmlns:a16="http://schemas.microsoft.com/office/drawing/2014/main" id="{AD53ECEA-6173-409C-A3F5-FCE3C970C1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4dda1946d_4_2730:notes">
            <a:extLst>
              <a:ext uri="{FF2B5EF4-FFF2-40B4-BE49-F238E27FC236}">
                <a16:creationId xmlns:a16="http://schemas.microsoft.com/office/drawing/2014/main" id="{DAC869E2-A309-28EC-9059-B4CF41E053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5975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6E41BE8C-F251-7FE2-A3B8-B5A0D9155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EBF8A4BC-8DCA-EDB5-0DF2-FA74B34145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324C4960-FC42-DB39-DCA6-567206A81F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3740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>
          <a:extLst>
            <a:ext uri="{FF2B5EF4-FFF2-40B4-BE49-F238E27FC236}">
              <a16:creationId xmlns:a16="http://schemas.microsoft.com/office/drawing/2014/main" id="{D2A1FD09-9ABC-152F-EDCF-181E527EAD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4dda1946d_4_2730:notes">
            <a:extLst>
              <a:ext uri="{FF2B5EF4-FFF2-40B4-BE49-F238E27FC236}">
                <a16:creationId xmlns:a16="http://schemas.microsoft.com/office/drawing/2014/main" id="{376434F0-889C-7AFD-9EF4-03634B1198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4dda1946d_4_2730:notes">
            <a:extLst>
              <a:ext uri="{FF2B5EF4-FFF2-40B4-BE49-F238E27FC236}">
                <a16:creationId xmlns:a16="http://schemas.microsoft.com/office/drawing/2014/main" id="{721F5D3B-807A-C0EB-096C-AA7DA9598B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54254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1DC1E3AD-B5EB-4D2C-10CE-AFA022FC6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F68613F6-45C8-CEE8-AEB2-F6D71289D0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D4E19C9F-DAFB-6BA3-2F10-BBE005D903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169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>
          <a:extLst>
            <a:ext uri="{FF2B5EF4-FFF2-40B4-BE49-F238E27FC236}">
              <a16:creationId xmlns:a16="http://schemas.microsoft.com/office/drawing/2014/main" id="{64D98FD2-AC0A-55D5-FF30-0CAD815FB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4dda1946d_4_2730:notes">
            <a:extLst>
              <a:ext uri="{FF2B5EF4-FFF2-40B4-BE49-F238E27FC236}">
                <a16:creationId xmlns:a16="http://schemas.microsoft.com/office/drawing/2014/main" id="{268E23E3-4C8E-5C0B-7569-A83C1DDD6B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4dda1946d_4_2730:notes">
            <a:extLst>
              <a:ext uri="{FF2B5EF4-FFF2-40B4-BE49-F238E27FC236}">
                <a16:creationId xmlns:a16="http://schemas.microsoft.com/office/drawing/2014/main" id="{567320A9-7C39-5F34-2F3D-69F467939F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0541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85878817-123C-E296-5861-3C5456D797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767DF62B-AB2E-B7D1-05E6-06DAFDB4EB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47590339-AD58-14C4-FE6D-1E4679BF3F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97145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5356AF94-8FBE-EB2D-2C99-B35FF82F3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004559AC-5F88-EF5B-BDDC-3C0A367B98D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75EBFB2C-D5E7-864A-D8C2-365E19B6D3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338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4161A292-86D3-B617-18C8-F3A4B8473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55b0e5fad8_0_1:notes">
            <a:extLst>
              <a:ext uri="{FF2B5EF4-FFF2-40B4-BE49-F238E27FC236}">
                <a16:creationId xmlns:a16="http://schemas.microsoft.com/office/drawing/2014/main" id="{66B5B424-7483-C707-CB40-FD068A1927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55b0e5fad8_0_1:notes">
            <a:extLst>
              <a:ext uri="{FF2B5EF4-FFF2-40B4-BE49-F238E27FC236}">
                <a16:creationId xmlns:a16="http://schemas.microsoft.com/office/drawing/2014/main" id="{C2A1C53F-FA90-CD2E-2713-B83037C183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55733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D8B110AD-3AC4-A74B-B9F9-2261AEC8F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6B7F524B-BFD8-C2EA-F40D-FED6F1838D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71AE7CF9-D9F3-598C-BD53-5971719419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34170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B181FBFF-77AA-A821-5425-F1EDD6299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9B9ED5E4-7F07-8A79-D5EC-B81188C640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7A10FD44-C96F-084B-CAE6-7E00A0DAE1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74765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43914563-5B34-43ED-9C65-0FF6D882B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B5F9246C-AC72-5C99-E98F-D9A57C1D28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EA486D34-8B4D-597D-F506-A55872954A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37108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>
          <a:extLst>
            <a:ext uri="{FF2B5EF4-FFF2-40B4-BE49-F238E27FC236}">
              <a16:creationId xmlns:a16="http://schemas.microsoft.com/office/drawing/2014/main" id="{96826221-BDD5-9F65-A87F-A54D01A0E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4dda1946d_4_2730:notes">
            <a:extLst>
              <a:ext uri="{FF2B5EF4-FFF2-40B4-BE49-F238E27FC236}">
                <a16:creationId xmlns:a16="http://schemas.microsoft.com/office/drawing/2014/main" id="{77F08415-BF7B-E7CB-F29E-6E272A5004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4dda1946d_4_2730:notes">
            <a:extLst>
              <a:ext uri="{FF2B5EF4-FFF2-40B4-BE49-F238E27FC236}">
                <a16:creationId xmlns:a16="http://schemas.microsoft.com/office/drawing/2014/main" id="{17726286-891E-99FC-2345-92826092CD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4264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53F4ED1C-A1BD-88F7-D8ED-2DFC71EC1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CA34B4F9-5D05-A12C-1B0E-FD145EBB5E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88869D3C-2FC5-9FA3-29E8-D7B944E1E0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53434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>
          <a:extLst>
            <a:ext uri="{FF2B5EF4-FFF2-40B4-BE49-F238E27FC236}">
              <a16:creationId xmlns:a16="http://schemas.microsoft.com/office/drawing/2014/main" id="{2577639F-C141-2634-2C93-13235B3B3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4dda1946d_4_2730:notes">
            <a:extLst>
              <a:ext uri="{FF2B5EF4-FFF2-40B4-BE49-F238E27FC236}">
                <a16:creationId xmlns:a16="http://schemas.microsoft.com/office/drawing/2014/main" id="{8AF1625E-FBA4-FA08-B96C-EB33AE7BFA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4dda1946d_4_2730:notes">
            <a:extLst>
              <a:ext uri="{FF2B5EF4-FFF2-40B4-BE49-F238E27FC236}">
                <a16:creationId xmlns:a16="http://schemas.microsoft.com/office/drawing/2014/main" id="{DA0711B6-A52F-F805-12A1-54D97F4AE7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56355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11535663-237C-1163-7280-EF17DFB34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CD44BE1E-12B5-8AF2-D826-851BDB2172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D9D2C108-25BA-04D8-608D-DD755E98F6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4476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>
          <a:extLst>
            <a:ext uri="{FF2B5EF4-FFF2-40B4-BE49-F238E27FC236}">
              <a16:creationId xmlns:a16="http://schemas.microsoft.com/office/drawing/2014/main" id="{1E78588F-9644-40DE-40AB-25E92E4C5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4dda1946d_6_322:notes">
            <a:extLst>
              <a:ext uri="{FF2B5EF4-FFF2-40B4-BE49-F238E27FC236}">
                <a16:creationId xmlns:a16="http://schemas.microsoft.com/office/drawing/2014/main" id="{BCE9EBAA-2272-A40A-2CF9-99DA4F2B31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4dda1946d_6_322:notes">
            <a:extLst>
              <a:ext uri="{FF2B5EF4-FFF2-40B4-BE49-F238E27FC236}">
                <a16:creationId xmlns:a16="http://schemas.microsoft.com/office/drawing/2014/main" id="{8157C7DD-DE2D-C97B-81E2-10F7009596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14101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>
          <a:extLst>
            <a:ext uri="{FF2B5EF4-FFF2-40B4-BE49-F238E27FC236}">
              <a16:creationId xmlns:a16="http://schemas.microsoft.com/office/drawing/2014/main" id="{E54641DA-2EA4-D6F5-CD28-830E367F3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dda1946d_6_332:notes">
            <a:extLst>
              <a:ext uri="{FF2B5EF4-FFF2-40B4-BE49-F238E27FC236}">
                <a16:creationId xmlns:a16="http://schemas.microsoft.com/office/drawing/2014/main" id="{6EC44966-DCD5-6E42-7659-EF4421FA54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dda1946d_6_332:notes">
            <a:extLst>
              <a:ext uri="{FF2B5EF4-FFF2-40B4-BE49-F238E27FC236}">
                <a16:creationId xmlns:a16="http://schemas.microsoft.com/office/drawing/2014/main" id="{EABCF3DB-DD2D-1450-6317-06B1C3B7BE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3764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>
            <a:spLocks noGrp="1"/>
          </p:cNvSpPr>
          <p:nvPr>
            <p:ph type="pic" idx="2"/>
          </p:nvPr>
        </p:nvSpPr>
        <p:spPr>
          <a:xfrm>
            <a:off x="-3750" y="-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87300" y="1292733"/>
            <a:ext cx="4215000" cy="18315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7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87300" y="3342375"/>
            <a:ext cx="4186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3"/>
          </p:nvPr>
        </p:nvSpPr>
        <p:spPr>
          <a:xfrm>
            <a:off x="5173850" y="1092450"/>
            <a:ext cx="2987100" cy="29871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/>
            </a:outerShdw>
          </a:effectLst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/>
          <p:nvPr/>
        </p:nvSpPr>
        <p:spPr>
          <a:xfrm>
            <a:off x="334325" y="342300"/>
            <a:ext cx="8480400" cy="4452900"/>
          </a:xfrm>
          <a:prstGeom prst="rect">
            <a:avLst/>
          </a:prstGeom>
          <a:solidFill>
            <a:srgbClr val="2025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1"/>
          </p:nvPr>
        </p:nvSpPr>
        <p:spPr>
          <a:xfrm>
            <a:off x="2719475" y="3500551"/>
            <a:ext cx="51582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2"/>
          </p:nvPr>
        </p:nvSpPr>
        <p:spPr>
          <a:xfrm>
            <a:off x="2719500" y="2062724"/>
            <a:ext cx="51582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3"/>
          </p:nvPr>
        </p:nvSpPr>
        <p:spPr>
          <a:xfrm>
            <a:off x="2719492" y="1575100"/>
            <a:ext cx="515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4"/>
          </p:nvPr>
        </p:nvSpPr>
        <p:spPr>
          <a:xfrm>
            <a:off x="2719486" y="3012932"/>
            <a:ext cx="515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/>
          <p:nvPr/>
        </p:nvSpPr>
        <p:spPr>
          <a:xfrm>
            <a:off x="334325" y="342300"/>
            <a:ext cx="8480400" cy="4452900"/>
          </a:xfrm>
          <a:prstGeom prst="rect">
            <a:avLst/>
          </a:prstGeom>
          <a:solidFill>
            <a:srgbClr val="2025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1"/>
          </p:nvPr>
        </p:nvSpPr>
        <p:spPr>
          <a:xfrm>
            <a:off x="4680205" y="1563911"/>
            <a:ext cx="3628200" cy="25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2"/>
          </p:nvPr>
        </p:nvSpPr>
        <p:spPr>
          <a:xfrm>
            <a:off x="835600" y="1563911"/>
            <a:ext cx="3628200" cy="25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/>
          <p:nvPr/>
        </p:nvSpPr>
        <p:spPr>
          <a:xfrm>
            <a:off x="334325" y="342300"/>
            <a:ext cx="8480400" cy="4452900"/>
          </a:xfrm>
          <a:prstGeom prst="rect">
            <a:avLst/>
          </a:prstGeom>
          <a:solidFill>
            <a:srgbClr val="2025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title" hasCustomPrompt="1"/>
          </p:nvPr>
        </p:nvSpPr>
        <p:spPr>
          <a:xfrm>
            <a:off x="713225" y="7473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24"/>
          <p:cNvSpPr txBox="1">
            <a:spLocks noGrp="1"/>
          </p:cNvSpPr>
          <p:nvPr>
            <p:ph type="subTitle" idx="1"/>
          </p:nvPr>
        </p:nvSpPr>
        <p:spPr>
          <a:xfrm>
            <a:off x="713225" y="1428226"/>
            <a:ext cx="4696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2045031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24"/>
          <p:cNvSpPr txBox="1">
            <a:spLocks noGrp="1"/>
          </p:cNvSpPr>
          <p:nvPr>
            <p:ph type="subTitle" idx="3"/>
          </p:nvPr>
        </p:nvSpPr>
        <p:spPr>
          <a:xfrm>
            <a:off x="713225" y="2728503"/>
            <a:ext cx="4696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title" idx="4" hasCustomPrompt="1"/>
          </p:nvPr>
        </p:nvSpPr>
        <p:spPr>
          <a:xfrm>
            <a:off x="713225" y="3350449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24"/>
          <p:cNvSpPr txBox="1">
            <a:spLocks noGrp="1"/>
          </p:cNvSpPr>
          <p:nvPr>
            <p:ph type="subTitle" idx="5"/>
          </p:nvPr>
        </p:nvSpPr>
        <p:spPr>
          <a:xfrm>
            <a:off x="713225" y="4036492"/>
            <a:ext cx="4696800" cy="3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52" name="Google Shape;152;p24"/>
          <p:cNvSpPr>
            <a:spLocks noGrp="1"/>
          </p:cNvSpPr>
          <p:nvPr>
            <p:ph type="pic" idx="6"/>
          </p:nvPr>
        </p:nvSpPr>
        <p:spPr>
          <a:xfrm>
            <a:off x="5146450" y="1092450"/>
            <a:ext cx="2987100" cy="29871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/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/>
          <p:nvPr/>
        </p:nvSpPr>
        <p:spPr>
          <a:xfrm>
            <a:off x="334325" y="342300"/>
            <a:ext cx="8480400" cy="44529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/>
          <p:nvPr/>
        </p:nvSpPr>
        <p:spPr>
          <a:xfrm>
            <a:off x="334325" y="342300"/>
            <a:ext cx="8480400" cy="445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>
            <a:spLocks noGrp="1"/>
          </p:cNvSpPr>
          <p:nvPr>
            <p:ph type="pic" idx="2"/>
          </p:nvPr>
        </p:nvSpPr>
        <p:spPr>
          <a:xfrm>
            <a:off x="-3750" y="-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235725" y="1324425"/>
            <a:ext cx="3686400" cy="175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3" hasCustomPrompt="1"/>
          </p:nvPr>
        </p:nvSpPr>
        <p:spPr>
          <a:xfrm>
            <a:off x="7455175" y="571525"/>
            <a:ext cx="9756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4235725" y="3144975"/>
            <a:ext cx="2861100" cy="6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4"/>
          </p:nvPr>
        </p:nvSpPr>
        <p:spPr>
          <a:xfrm>
            <a:off x="842750" y="1092400"/>
            <a:ext cx="2987100" cy="29871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/>
            </a:outerShdw>
          </a:effectLst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334325" y="342300"/>
            <a:ext cx="8480400" cy="4452900"/>
          </a:xfrm>
          <a:prstGeom prst="rect">
            <a:avLst/>
          </a:prstGeom>
          <a:solidFill>
            <a:srgbClr val="2025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1"/>
          </p:nvPr>
        </p:nvSpPr>
        <p:spPr>
          <a:xfrm>
            <a:off x="720000" y="16503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lbert Sans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>
            <a:spLocks noGrp="1"/>
          </p:cNvSpPr>
          <p:nvPr>
            <p:ph type="pic" idx="2"/>
          </p:nvPr>
        </p:nvSpPr>
        <p:spPr>
          <a:xfrm>
            <a:off x="5330700" y="1305900"/>
            <a:ext cx="2987100" cy="29871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/>
            </a:outerShdw>
          </a:effectLst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>
            <a:spLocks noGrp="1"/>
          </p:cNvSpPr>
          <p:nvPr>
            <p:ph type="pic" idx="2"/>
          </p:nvPr>
        </p:nvSpPr>
        <p:spPr>
          <a:xfrm>
            <a:off x="-3750" y="-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8"/>
          <p:cNvSpPr>
            <a:spLocks noGrp="1"/>
          </p:cNvSpPr>
          <p:nvPr>
            <p:ph type="pic" idx="3"/>
          </p:nvPr>
        </p:nvSpPr>
        <p:spPr>
          <a:xfrm>
            <a:off x="1105325" y="1092400"/>
            <a:ext cx="2987100" cy="29871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/>
            </a:outerShdw>
          </a:effectLst>
        </p:spPr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369200" y="1659475"/>
            <a:ext cx="3793800" cy="18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>
            <a:spLocks noGrp="1"/>
          </p:cNvSpPr>
          <p:nvPr>
            <p:ph type="pic" idx="2"/>
          </p:nvPr>
        </p:nvSpPr>
        <p:spPr>
          <a:xfrm>
            <a:off x="-3750" y="-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940700" y="1596225"/>
            <a:ext cx="3829200" cy="9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940700" y="2735167"/>
            <a:ext cx="3829200" cy="9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>
            <a:spLocks noGrp="1"/>
          </p:cNvSpPr>
          <p:nvPr>
            <p:ph type="pic" idx="3"/>
          </p:nvPr>
        </p:nvSpPr>
        <p:spPr>
          <a:xfrm>
            <a:off x="5173850" y="1092450"/>
            <a:ext cx="2987100" cy="29871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/>
            </a:outerShdw>
          </a:effectLst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>
            <a:spLocks noGrp="1"/>
          </p:cNvSpPr>
          <p:nvPr>
            <p:ph type="pic" idx="2"/>
          </p:nvPr>
        </p:nvSpPr>
        <p:spPr>
          <a:xfrm>
            <a:off x="-3750" y="-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10"/>
          <p:cNvSpPr txBox="1">
            <a:spLocks noGrp="1"/>
          </p:cNvSpPr>
          <p:nvPr>
            <p:ph type="title"/>
          </p:nvPr>
        </p:nvSpPr>
        <p:spPr>
          <a:xfrm>
            <a:off x="1482000" y="4102450"/>
            <a:ext cx="6180000" cy="4230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334325" y="342300"/>
            <a:ext cx="8480400" cy="4452900"/>
          </a:xfrm>
          <a:prstGeom prst="rect">
            <a:avLst/>
          </a:prstGeom>
          <a:solidFill>
            <a:srgbClr val="2025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31963"/>
            <a:ext cx="6576000" cy="11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subTitle" idx="1"/>
          </p:nvPr>
        </p:nvSpPr>
        <p:spPr>
          <a:xfrm>
            <a:off x="1284000" y="3014438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/>
          <p:nvPr/>
        </p:nvSpPr>
        <p:spPr>
          <a:xfrm>
            <a:off x="334325" y="342300"/>
            <a:ext cx="8480400" cy="4452900"/>
          </a:xfrm>
          <a:prstGeom prst="rect">
            <a:avLst/>
          </a:prstGeom>
          <a:solidFill>
            <a:srgbClr val="2025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720000" y="223240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2"/>
          </p:nvPr>
        </p:nvSpPr>
        <p:spPr>
          <a:xfrm>
            <a:off x="3419271" y="223240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3"/>
          </p:nvPr>
        </p:nvSpPr>
        <p:spPr>
          <a:xfrm>
            <a:off x="720000" y="4008204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4"/>
          </p:nvPr>
        </p:nvSpPr>
        <p:spPr>
          <a:xfrm>
            <a:off x="3419271" y="4008204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5"/>
          </p:nvPr>
        </p:nvSpPr>
        <p:spPr>
          <a:xfrm>
            <a:off x="6118549" y="223240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6"/>
          </p:nvPr>
        </p:nvSpPr>
        <p:spPr>
          <a:xfrm>
            <a:off x="6118549" y="4008204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1554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293121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9" hasCustomPrompt="1"/>
          </p:nvPr>
        </p:nvSpPr>
        <p:spPr>
          <a:xfrm>
            <a:off x="3419269" y="11554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3" hasCustomPrompt="1"/>
          </p:nvPr>
        </p:nvSpPr>
        <p:spPr>
          <a:xfrm>
            <a:off x="3419269" y="293121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4" hasCustomPrompt="1"/>
          </p:nvPr>
        </p:nvSpPr>
        <p:spPr>
          <a:xfrm>
            <a:off x="6118545" y="11554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15" hasCustomPrompt="1"/>
          </p:nvPr>
        </p:nvSpPr>
        <p:spPr>
          <a:xfrm>
            <a:off x="6118545" y="293121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6"/>
          </p:nvPr>
        </p:nvSpPr>
        <p:spPr>
          <a:xfrm>
            <a:off x="720000" y="1538091"/>
            <a:ext cx="2305500" cy="81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7"/>
          </p:nvPr>
        </p:nvSpPr>
        <p:spPr>
          <a:xfrm>
            <a:off x="3419269" y="1538091"/>
            <a:ext cx="2305500" cy="81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8"/>
          </p:nvPr>
        </p:nvSpPr>
        <p:spPr>
          <a:xfrm>
            <a:off x="6118545" y="1538091"/>
            <a:ext cx="2305500" cy="81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9"/>
          </p:nvPr>
        </p:nvSpPr>
        <p:spPr>
          <a:xfrm>
            <a:off x="720000" y="3313860"/>
            <a:ext cx="2305500" cy="81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20"/>
          </p:nvPr>
        </p:nvSpPr>
        <p:spPr>
          <a:xfrm>
            <a:off x="3419269" y="3313860"/>
            <a:ext cx="2305500" cy="81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21"/>
          </p:nvPr>
        </p:nvSpPr>
        <p:spPr>
          <a:xfrm>
            <a:off x="6118545" y="3313860"/>
            <a:ext cx="2305500" cy="81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5" r:id="rId10"/>
    <p:sldLayoutId id="2147483666" r:id="rId11"/>
    <p:sldLayoutId id="2147483670" r:id="rId12"/>
    <p:sldLayoutId id="2147483673" r:id="rId13"/>
    <p:sldLayoutId id="2147483674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3778" r="3778"/>
          <a:stretch/>
        </p:blipFill>
        <p:spPr>
          <a:xfrm>
            <a:off x="-3750" y="-25"/>
            <a:ext cx="9144001" cy="5143500"/>
          </a:xfrm>
          <a:prstGeom prst="rect">
            <a:avLst/>
          </a:prstGeom>
        </p:spPr>
      </p:pic>
      <p:pic>
        <p:nvPicPr>
          <p:cNvPr id="3" name="Picture 2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0517C91D-D61E-71C7-880C-CD929DD4976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-3750" y="-25"/>
            <a:ext cx="9147750" cy="5143525"/>
          </a:xfrm>
          <a:prstGeom prst="rect">
            <a:avLst/>
          </a:prstGeom>
          <a:solidFill>
            <a:schemeClr val="lt1"/>
          </a:solidFill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86" name="Google Shape;186;p32"/>
          <p:cNvSpPr/>
          <p:nvPr/>
        </p:nvSpPr>
        <p:spPr>
          <a:xfrm>
            <a:off x="331800" y="345300"/>
            <a:ext cx="8480400" cy="4452900"/>
          </a:xfrm>
          <a:prstGeom prst="rect">
            <a:avLst/>
          </a:prstGeom>
          <a:solidFill>
            <a:srgbClr val="373829">
              <a:alpha val="63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2"/>
          <p:cNvSpPr txBox="1">
            <a:spLocks noGrp="1"/>
          </p:cNvSpPr>
          <p:nvPr>
            <p:ph type="ctrTitle"/>
          </p:nvPr>
        </p:nvSpPr>
        <p:spPr>
          <a:xfrm>
            <a:off x="2428497" y="1394531"/>
            <a:ext cx="4279505" cy="1473233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  <a:effectLst>
            <a:outerShdw blurRad="57150" dist="19050" dir="5400000" algn="bl" rotWithShape="0">
              <a:schemeClr val="lt1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500" b="1">
                <a:ln w="3175">
                  <a:solidFill>
                    <a:schemeClr val="bg2"/>
                  </a:solidFill>
                </a:ln>
                <a:solidFill>
                  <a:schemeClr val="tx1"/>
                </a:solidFill>
                <a:latin typeface="Aptos" panose="020B0004020202020204" pitchFamily="34" charset="0"/>
              </a:rPr>
              <a:t>Alberta Wildfire Analytics</a:t>
            </a:r>
          </a:p>
        </p:txBody>
      </p:sp>
      <p:sp>
        <p:nvSpPr>
          <p:cNvPr id="188" name="Google Shape;188;p32"/>
          <p:cNvSpPr txBox="1">
            <a:spLocks noGrp="1"/>
          </p:cNvSpPr>
          <p:nvPr>
            <p:ph type="subTitle" idx="1"/>
          </p:nvPr>
        </p:nvSpPr>
        <p:spPr>
          <a:xfrm>
            <a:off x="2583332" y="3273828"/>
            <a:ext cx="3969834" cy="737170"/>
          </a:xfrm>
          <a:prstGeom prst="rect">
            <a:avLst/>
          </a:prstGeom>
          <a:solidFill>
            <a:schemeClr val="lt1">
              <a:alpha val="57092"/>
            </a:schemeClr>
          </a:solidFill>
          <a:ln>
            <a:solidFill>
              <a:schemeClr val="bg2">
                <a:alpha val="38612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b="0" i="0" u="none" strike="noStrike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Data-Driven Insights for Wildfire Prevention and Response in Alberta </a:t>
            </a:r>
            <a:endParaRPr lang="en-CA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  <p:cxnSp>
        <p:nvCxnSpPr>
          <p:cNvPr id="189" name="Google Shape;189;p32"/>
          <p:cNvCxnSpPr>
            <a:cxnSpLocks/>
          </p:cNvCxnSpPr>
          <p:nvPr/>
        </p:nvCxnSpPr>
        <p:spPr>
          <a:xfrm>
            <a:off x="2428497" y="2906769"/>
            <a:ext cx="4175503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1"/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CCD64B1F-A3F9-09D1-1029-044AE9B91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B55563C9-2778-324C-DCE6-CE0414DC0CF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-3750" y="-21"/>
            <a:ext cx="9147750" cy="514352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B91E1A1F-6DA8-B172-4FB3-1F7A13147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257" y="455833"/>
            <a:ext cx="7704000" cy="572700"/>
          </a:xfrm>
        </p:spPr>
        <p:txBody>
          <a:bodyPr/>
          <a:lstStyle/>
          <a:p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Project Scope Statement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C4332C-60D9-2498-D4C0-5822A6661816}"/>
              </a:ext>
            </a:extLst>
          </p:cNvPr>
          <p:cNvSpPr txBox="1"/>
          <p:nvPr/>
        </p:nvSpPr>
        <p:spPr>
          <a:xfrm>
            <a:off x="981257" y="1039133"/>
            <a:ext cx="7315200" cy="3747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None/>
            </a:pP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Wildfires in Alberta are increasing in size, intensity, and frequency.</a:t>
            </a:r>
            <a:b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Despite rich datasets, Alberta Wildfire lacked an integrated analytical tool to interpret trends and drive strategic planning.</a:t>
            </a:r>
          </a:p>
          <a:p>
            <a:pPr algn="l">
              <a:lnSpc>
                <a:spcPct val="150000"/>
              </a:lnSpc>
              <a:buNone/>
            </a:pPr>
            <a:r>
              <a:rPr lang="en-CA" sz="1600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Key Challenges:</a:t>
            </a:r>
            <a:endParaRPr lang="en-CA" sz="1600" b="0" i="0" u="none" strike="noStrike">
              <a:solidFill>
                <a:schemeClr val="accent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Disconnected datasets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 centralized dashboard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Manual, reactive decision-making</a:t>
            </a:r>
          </a:p>
          <a:p>
            <a:pPr algn="l">
              <a:lnSpc>
                <a:spcPct val="150000"/>
              </a:lnSpc>
            </a:pPr>
            <a:r>
              <a:rPr lang="en-CA" sz="1600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Project Goal:</a:t>
            </a:r>
            <a:b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Build a centralized dashboard to enhance wildfire preparedness, response, and resource allocation</a:t>
            </a: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71012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>
          <a:extLst>
            <a:ext uri="{FF2B5EF4-FFF2-40B4-BE49-F238E27FC236}">
              <a16:creationId xmlns:a16="http://schemas.microsoft.com/office/drawing/2014/main" id="{EC7D1193-B1BC-6ED8-01FC-1479CF7B5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E2CA2B-F25C-5DAD-B314-EE6C328BD1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417;p43">
            <a:extLst>
              <a:ext uri="{FF2B5EF4-FFF2-40B4-BE49-F238E27FC236}">
                <a16:creationId xmlns:a16="http://schemas.microsoft.com/office/drawing/2014/main" id="{6EE9F6A0-BC0B-9360-CAD1-274DC5054B7C}"/>
              </a:ext>
            </a:extLst>
          </p:cNvPr>
          <p:cNvSpPr/>
          <p:nvPr/>
        </p:nvSpPr>
        <p:spPr>
          <a:xfrm>
            <a:off x="331800" y="345300"/>
            <a:ext cx="8480400" cy="4452900"/>
          </a:xfrm>
          <a:prstGeom prst="rect">
            <a:avLst/>
          </a:prstGeom>
          <a:solidFill>
            <a:schemeClr val="accent6">
              <a:lumMod val="75000"/>
              <a:alpha val="5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37;p46">
            <a:extLst>
              <a:ext uri="{FF2B5EF4-FFF2-40B4-BE49-F238E27FC236}">
                <a16:creationId xmlns:a16="http://schemas.microsoft.com/office/drawing/2014/main" id="{9E548185-CA40-7E59-72D1-48651EBBBD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65708" y="2457754"/>
            <a:ext cx="3874577" cy="1401324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Data Sources &amp; Flow</a:t>
            </a:r>
            <a:endParaRPr lang="en-CA" sz="40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Google Shape;212;p34">
            <a:extLst>
              <a:ext uri="{FF2B5EF4-FFF2-40B4-BE49-F238E27FC236}">
                <a16:creationId xmlns:a16="http://schemas.microsoft.com/office/drawing/2014/main" id="{B3A4068F-6808-6B6B-00AE-83682E8C35AF}"/>
              </a:ext>
            </a:extLst>
          </p:cNvPr>
          <p:cNvSpPr txBox="1">
            <a:spLocks/>
          </p:cNvSpPr>
          <p:nvPr/>
        </p:nvSpPr>
        <p:spPr>
          <a:xfrm>
            <a:off x="4137837" y="1903752"/>
            <a:ext cx="868324" cy="5540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>
              <a:buClrTx/>
              <a:buFontTx/>
            </a:pPr>
            <a:r>
              <a:rPr lang="en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1955843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E0843E54-A27F-A52F-0F89-718974566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FA8812D9-178E-D471-0A27-9DF2A143D10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-3750" y="-21"/>
            <a:ext cx="9147750" cy="514352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465D2E70-07B9-866F-350D-6A6031039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257" y="726768"/>
            <a:ext cx="7704000" cy="572700"/>
          </a:xfrm>
        </p:spPr>
        <p:txBody>
          <a:bodyPr/>
          <a:lstStyle/>
          <a:p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Data Source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A15573-50ED-11BD-46DC-FC764C573AA7}"/>
              </a:ext>
            </a:extLst>
          </p:cNvPr>
          <p:cNvSpPr txBox="1"/>
          <p:nvPr/>
        </p:nvSpPr>
        <p:spPr>
          <a:xfrm>
            <a:off x="981257" y="1369054"/>
            <a:ext cx="7315200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●"/>
            </a:pPr>
            <a:r>
              <a:rPr lang="en-CA">
                <a:solidFill>
                  <a:schemeClr val="tx1"/>
                </a:solidFill>
              </a:rPr>
              <a:t>Government</a:t>
            </a:r>
            <a:r>
              <a:rPr lang="en-CA" b="0" i="0" u="none" strike="noStrike">
                <a:solidFill>
                  <a:schemeClr val="tx1"/>
                </a:solidFill>
                <a:effectLst/>
              </a:rPr>
              <a:t> of Alberta Open Data Portal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●"/>
            </a:pPr>
            <a:r>
              <a:rPr lang="en-CA" b="0" i="0" u="none" strike="noStrike">
                <a:solidFill>
                  <a:schemeClr val="tx1"/>
                </a:solidFill>
                <a:effectLst/>
              </a:rPr>
              <a:t>Wildfire events from 2006–2024 (used 2020–2023 for analysis)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2D0E62-39B6-10D1-5308-DC6FB64CC120}"/>
              </a:ext>
            </a:extLst>
          </p:cNvPr>
          <p:cNvSpPr txBox="1"/>
          <p:nvPr/>
        </p:nvSpPr>
        <p:spPr>
          <a:xfrm>
            <a:off x="981257" y="2211534"/>
            <a:ext cx="2639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Tools &amp; Flow:</a:t>
            </a:r>
            <a:endParaRPr lang="en-US" sz="1600" b="1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1D92AC-0F46-2C1A-4E8F-888B1C9BECB1}"/>
              </a:ext>
            </a:extLst>
          </p:cNvPr>
          <p:cNvSpPr txBox="1"/>
          <p:nvPr/>
        </p:nvSpPr>
        <p:spPr>
          <a:xfrm>
            <a:off x="981258" y="2551434"/>
            <a:ext cx="5703748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●"/>
            </a:pPr>
            <a:r>
              <a:rPr lang="en-CA" b="1">
                <a:solidFill>
                  <a:schemeClr val="tx1"/>
                </a:solidFill>
              </a:rPr>
              <a:t>Python</a:t>
            </a:r>
            <a:r>
              <a:rPr lang="en-CA">
                <a:solidFill>
                  <a:schemeClr val="tx1"/>
                </a:solidFill>
              </a:rPr>
              <a:t>: Data cleaning, imputation, transformation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●"/>
            </a:pPr>
            <a:r>
              <a:rPr lang="en-CA" b="1">
                <a:solidFill>
                  <a:schemeClr val="tx1"/>
                </a:solidFill>
              </a:rPr>
              <a:t>OneDrive</a:t>
            </a:r>
            <a:r>
              <a:rPr lang="en-CA">
                <a:solidFill>
                  <a:schemeClr val="tx1"/>
                </a:solidFill>
              </a:rPr>
              <a:t>: Cloud-based storage and integration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●"/>
            </a:pPr>
            <a:r>
              <a:rPr lang="en-CA" b="1">
                <a:solidFill>
                  <a:schemeClr val="tx1"/>
                </a:solidFill>
              </a:rPr>
              <a:t>Power BI Desktop</a:t>
            </a:r>
            <a:r>
              <a:rPr lang="en-CA">
                <a:solidFill>
                  <a:schemeClr val="tx1"/>
                </a:solidFill>
              </a:rPr>
              <a:t>: Star schema modeling, visuals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●"/>
            </a:pPr>
            <a:r>
              <a:rPr lang="en-CA" b="1">
                <a:solidFill>
                  <a:schemeClr val="tx1"/>
                </a:solidFill>
              </a:rPr>
              <a:t>Power BI Service</a:t>
            </a:r>
            <a:r>
              <a:rPr lang="en-CA">
                <a:solidFill>
                  <a:schemeClr val="tx1"/>
                </a:solidFill>
              </a:rPr>
              <a:t>: Dashboard deployment and refresh</a:t>
            </a:r>
          </a:p>
        </p:txBody>
      </p:sp>
    </p:spTree>
    <p:extLst>
      <p:ext uri="{BB962C8B-B14F-4D97-AF65-F5344CB8AC3E}">
        <p14:creationId xmlns:p14="http://schemas.microsoft.com/office/powerpoint/2010/main" val="2286553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>
          <a:extLst>
            <a:ext uri="{FF2B5EF4-FFF2-40B4-BE49-F238E27FC236}">
              <a16:creationId xmlns:a16="http://schemas.microsoft.com/office/drawing/2014/main" id="{1817018B-7743-3ECD-DF92-7F79CD9F4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682C69-1478-18A2-C754-34436FC24F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417;p43">
            <a:extLst>
              <a:ext uri="{FF2B5EF4-FFF2-40B4-BE49-F238E27FC236}">
                <a16:creationId xmlns:a16="http://schemas.microsoft.com/office/drawing/2014/main" id="{4C515D6A-EA85-F5F4-4D3A-7BB541885185}"/>
              </a:ext>
            </a:extLst>
          </p:cNvPr>
          <p:cNvSpPr/>
          <p:nvPr/>
        </p:nvSpPr>
        <p:spPr>
          <a:xfrm>
            <a:off x="331800" y="345300"/>
            <a:ext cx="8480400" cy="4452900"/>
          </a:xfrm>
          <a:prstGeom prst="rect">
            <a:avLst/>
          </a:prstGeom>
          <a:solidFill>
            <a:schemeClr val="accent6">
              <a:lumMod val="75000"/>
              <a:alpha val="5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37;p46">
            <a:extLst>
              <a:ext uri="{FF2B5EF4-FFF2-40B4-BE49-F238E27FC236}">
                <a16:creationId xmlns:a16="http://schemas.microsoft.com/office/drawing/2014/main" id="{C42F9B73-F5CA-9E0D-06D0-F94A02A009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65708" y="2457754"/>
            <a:ext cx="3874577" cy="866214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en-CA" sz="4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Preparation</a:t>
            </a:r>
          </a:p>
        </p:txBody>
      </p:sp>
      <p:sp>
        <p:nvSpPr>
          <p:cNvPr id="23" name="Google Shape;212;p34">
            <a:extLst>
              <a:ext uri="{FF2B5EF4-FFF2-40B4-BE49-F238E27FC236}">
                <a16:creationId xmlns:a16="http://schemas.microsoft.com/office/drawing/2014/main" id="{D7ABAACD-E5AE-8C68-4731-EA4A7EF3BCD0}"/>
              </a:ext>
            </a:extLst>
          </p:cNvPr>
          <p:cNvSpPr txBox="1">
            <a:spLocks/>
          </p:cNvSpPr>
          <p:nvPr/>
        </p:nvSpPr>
        <p:spPr>
          <a:xfrm>
            <a:off x="4137837" y="1903752"/>
            <a:ext cx="868324" cy="5540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>
              <a:buClrTx/>
              <a:buFontTx/>
            </a:pPr>
            <a:r>
              <a:rPr lang="en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14442849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3AA616A3-9677-A0C8-FEF4-09BD910D0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8A598B5A-3948-BD64-4A1C-FE67C710A24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-3750" y="-21"/>
            <a:ext cx="9147750" cy="514352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E211797B-3FEE-48DC-6043-BB7B33C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257" y="726768"/>
            <a:ext cx="7704000" cy="572700"/>
          </a:xfrm>
        </p:spPr>
        <p:txBody>
          <a:bodyPr/>
          <a:lstStyle/>
          <a:p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Data Preparation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D34931-F707-0B78-B5F7-4A4DBC739EAF}"/>
              </a:ext>
            </a:extLst>
          </p:cNvPr>
          <p:cNvSpPr txBox="1"/>
          <p:nvPr/>
        </p:nvSpPr>
        <p:spPr>
          <a:xfrm>
            <a:off x="1047992" y="1306178"/>
            <a:ext cx="7315200" cy="3290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>
                <a:schemeClr val="tx1"/>
              </a:buClr>
            </a:pPr>
            <a:r>
              <a:rPr lang="en-CA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Using Python: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Removed irrelevant/missing columns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Imputed missing values (mean/mode/KNN)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Standardized names, binned weather metrics</a:t>
            </a:r>
          </a:p>
          <a:p>
            <a:pPr algn="l">
              <a:lnSpc>
                <a:spcPct val="150000"/>
              </a:lnSpc>
              <a:buClr>
                <a:schemeClr val="tx1"/>
              </a:buClr>
            </a:pPr>
            <a:r>
              <a:rPr lang="en-CA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Using Power BI (Power Query):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Promoted headers, cast types, created surrogate keys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Linked to 16 dimension tables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Created new features like Risk Score &amp; Season</a:t>
            </a:r>
          </a:p>
          <a:p>
            <a:pPr algn="l">
              <a:lnSpc>
                <a:spcPct val="150000"/>
              </a:lnSpc>
              <a:buClr>
                <a:schemeClr val="tx1"/>
              </a:buClr>
            </a:pPr>
            <a:r>
              <a:rPr lang="en-CA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Result:</a:t>
            </a:r>
            <a:b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Clean, optimized dataset feeding into a dynamic and scalable star schema.</a:t>
            </a:r>
          </a:p>
        </p:txBody>
      </p:sp>
    </p:spTree>
    <p:extLst>
      <p:ext uri="{BB962C8B-B14F-4D97-AF65-F5344CB8AC3E}">
        <p14:creationId xmlns:p14="http://schemas.microsoft.com/office/powerpoint/2010/main" val="4044384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>
          <a:extLst>
            <a:ext uri="{FF2B5EF4-FFF2-40B4-BE49-F238E27FC236}">
              <a16:creationId xmlns:a16="http://schemas.microsoft.com/office/drawing/2014/main" id="{01077F69-5C97-493F-DBE2-E65BEF8C8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A7B053-62E7-97C9-C24B-6520A2C8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417;p43">
            <a:extLst>
              <a:ext uri="{FF2B5EF4-FFF2-40B4-BE49-F238E27FC236}">
                <a16:creationId xmlns:a16="http://schemas.microsoft.com/office/drawing/2014/main" id="{CCA4C31A-949D-D02C-C53B-2ED215CFBF6C}"/>
              </a:ext>
            </a:extLst>
          </p:cNvPr>
          <p:cNvSpPr/>
          <p:nvPr/>
        </p:nvSpPr>
        <p:spPr>
          <a:xfrm>
            <a:off x="331800" y="345300"/>
            <a:ext cx="8480400" cy="4452900"/>
          </a:xfrm>
          <a:prstGeom prst="rect">
            <a:avLst/>
          </a:prstGeom>
          <a:solidFill>
            <a:schemeClr val="accent6">
              <a:lumMod val="75000"/>
              <a:alpha val="5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37;p46">
            <a:extLst>
              <a:ext uri="{FF2B5EF4-FFF2-40B4-BE49-F238E27FC236}">
                <a16:creationId xmlns:a16="http://schemas.microsoft.com/office/drawing/2014/main" id="{F2891A3B-2F63-E95A-D6DB-2DA0CFD8E2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65708" y="2457754"/>
            <a:ext cx="3874577" cy="866214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Solution Design</a:t>
            </a:r>
          </a:p>
        </p:txBody>
      </p:sp>
      <p:sp>
        <p:nvSpPr>
          <p:cNvPr id="23" name="Google Shape;212;p34">
            <a:extLst>
              <a:ext uri="{FF2B5EF4-FFF2-40B4-BE49-F238E27FC236}">
                <a16:creationId xmlns:a16="http://schemas.microsoft.com/office/drawing/2014/main" id="{A4D4C55A-C531-C434-93B5-AD95C87C7A7F}"/>
              </a:ext>
            </a:extLst>
          </p:cNvPr>
          <p:cNvSpPr txBox="1">
            <a:spLocks/>
          </p:cNvSpPr>
          <p:nvPr/>
        </p:nvSpPr>
        <p:spPr>
          <a:xfrm>
            <a:off x="4137837" y="1903752"/>
            <a:ext cx="868324" cy="5540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>
              <a:buClrTx/>
              <a:buFontTx/>
            </a:pPr>
            <a:r>
              <a:rPr lang="en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1975738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044CDEAE-ECBB-78BF-35B9-0982EE7E4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540249B3-DE49-B279-1FF8-D87E3F00D48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-3750" y="-21"/>
            <a:ext cx="9147750" cy="514352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8DA1A9F3-EAAF-C81F-EDF9-AFC5660FA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257" y="726768"/>
            <a:ext cx="7704000" cy="572700"/>
          </a:xfrm>
        </p:spPr>
        <p:txBody>
          <a:bodyPr/>
          <a:lstStyle/>
          <a:p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Data Preparation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5F6FFE-EBFD-EBCC-28FD-C2FAFEAB6FFB}"/>
              </a:ext>
            </a:extLst>
          </p:cNvPr>
          <p:cNvSpPr txBox="1"/>
          <p:nvPr/>
        </p:nvSpPr>
        <p:spPr>
          <a:xfrm>
            <a:off x="981257" y="1364503"/>
            <a:ext cx="5412059" cy="3290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  <a:buClr>
                <a:schemeClr val="tx1"/>
              </a:buClr>
            </a:pPr>
            <a:r>
              <a:rPr lang="en-CA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  <a:r>
              <a:rPr lang="en-CA" b="0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CRISP-DM</a:t>
            </a:r>
            <a:b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Architecture</a:t>
            </a:r>
            <a:r>
              <a:rPr lang="en-CA" b="0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Central Fact Table</a:t>
            </a: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wildfire incidents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16 Dimension Tables</a:t>
            </a: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cause, location, season, weather, agents, etc.</a:t>
            </a:r>
          </a:p>
          <a:p>
            <a:pPr algn="l">
              <a:lnSpc>
                <a:spcPct val="150000"/>
              </a:lnSpc>
              <a:buClr>
                <a:schemeClr val="tx1"/>
              </a:buClr>
            </a:pPr>
            <a:r>
              <a:rPr lang="en-CA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Technology Stack</a:t>
            </a:r>
            <a:r>
              <a:rPr lang="en-CA" b="0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Python (preprocessing)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OneDrive (cloud storage)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Power BI Desktop &amp; Service (model + reporting)</a:t>
            </a:r>
          </a:p>
          <a:p>
            <a:pPr algn="l">
              <a:lnSpc>
                <a:spcPct val="150000"/>
              </a:lnSpc>
              <a:buClr>
                <a:schemeClr val="tx1"/>
              </a:buClr>
            </a:pPr>
            <a:r>
              <a:rPr lang="en-CA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Security</a:t>
            </a:r>
            <a:r>
              <a:rPr lang="en-CA" b="0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b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Role-based access for authorized wildfire analysts</a:t>
            </a:r>
          </a:p>
        </p:txBody>
      </p:sp>
    </p:spTree>
    <p:extLst>
      <p:ext uri="{BB962C8B-B14F-4D97-AF65-F5344CB8AC3E}">
        <p14:creationId xmlns:p14="http://schemas.microsoft.com/office/powerpoint/2010/main" val="483222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>
          <a:extLst>
            <a:ext uri="{FF2B5EF4-FFF2-40B4-BE49-F238E27FC236}">
              <a16:creationId xmlns:a16="http://schemas.microsoft.com/office/drawing/2014/main" id="{55187D4A-B680-1FCC-1D30-BAB151BFF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32C282-6DE3-AA22-155A-597E159BD2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417;p43">
            <a:extLst>
              <a:ext uri="{FF2B5EF4-FFF2-40B4-BE49-F238E27FC236}">
                <a16:creationId xmlns:a16="http://schemas.microsoft.com/office/drawing/2014/main" id="{DE80B499-7239-A204-B69D-046975A34144}"/>
              </a:ext>
            </a:extLst>
          </p:cNvPr>
          <p:cNvSpPr/>
          <p:nvPr/>
        </p:nvSpPr>
        <p:spPr>
          <a:xfrm>
            <a:off x="331800" y="345300"/>
            <a:ext cx="8480400" cy="4452900"/>
          </a:xfrm>
          <a:prstGeom prst="rect">
            <a:avLst/>
          </a:prstGeom>
          <a:solidFill>
            <a:schemeClr val="accent6">
              <a:lumMod val="75000"/>
              <a:alpha val="5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" name="Google Shape;437;p46">
            <a:extLst>
              <a:ext uri="{FF2B5EF4-FFF2-40B4-BE49-F238E27FC236}">
                <a16:creationId xmlns:a16="http://schemas.microsoft.com/office/drawing/2014/main" id="{1F89432B-9641-3DE8-BEC0-A3D0547EDF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83154" y="1903752"/>
            <a:ext cx="3874577" cy="1401324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</a:t>
            </a:r>
          </a:p>
        </p:txBody>
      </p:sp>
      <p:sp>
        <p:nvSpPr>
          <p:cNvPr id="23" name="Google Shape;212;p34">
            <a:extLst>
              <a:ext uri="{FF2B5EF4-FFF2-40B4-BE49-F238E27FC236}">
                <a16:creationId xmlns:a16="http://schemas.microsoft.com/office/drawing/2014/main" id="{8E78AEDA-10E7-6D0C-0517-5A943B01D744}"/>
              </a:ext>
            </a:extLst>
          </p:cNvPr>
          <p:cNvSpPr txBox="1">
            <a:spLocks/>
          </p:cNvSpPr>
          <p:nvPr/>
        </p:nvSpPr>
        <p:spPr>
          <a:xfrm>
            <a:off x="4137837" y="1903752"/>
            <a:ext cx="868324" cy="5540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40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ptos" panose="020B0004020202020204" pitchFamily="34" charset="0"/>
                <a:cs typeface="Arial"/>
                <a:sym typeface="Arial"/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1067972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2F3AB8D9-4358-BE4F-1CC3-7E4850914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D3044A0-8166-EDBD-16DA-6517E1DE8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4" y="445025"/>
            <a:ext cx="8212666" cy="572700"/>
          </a:xfrm>
        </p:spPr>
        <p:txBody>
          <a:bodyPr wrap="square" anchor="ctr">
            <a:no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CA" sz="1800" b="1">
                <a:solidFill>
                  <a:schemeClr val="accent2"/>
                </a:solidFill>
                <a:latin typeface="Aptos" panose="020B0004020202020204" pitchFamily="34" charset="0"/>
                <a:cs typeface="Calibri" panose="020F0502020204030204" pitchFamily="34" charset="0"/>
              </a:rPr>
              <a:t>1. How have wildfire occurrences and sizes in Alberta changed annually (2020-2023)?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79A0F0-8528-3B69-87D8-E8D8CFAEBA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848"/>
          <a:stretch/>
        </p:blipFill>
        <p:spPr>
          <a:xfrm>
            <a:off x="484623" y="1208225"/>
            <a:ext cx="5869200" cy="326440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142DFE51-F555-DD9C-A55F-DC6E90E298A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rcRect l="44133" r="26538" b="-2"/>
          <a:stretch/>
        </p:blipFill>
        <p:spPr>
          <a:xfrm>
            <a:off x="6485466" y="1208225"/>
            <a:ext cx="2201334" cy="326440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CFC072-576B-9C34-F423-68CD17F73578}"/>
              </a:ext>
            </a:extLst>
          </p:cNvPr>
          <p:cNvSpPr txBox="1"/>
          <p:nvPr/>
        </p:nvSpPr>
        <p:spPr>
          <a:xfrm>
            <a:off x="6956854" y="1208225"/>
            <a:ext cx="184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47F49A-B376-5810-40FE-33C1FC3279D8}"/>
              </a:ext>
            </a:extLst>
          </p:cNvPr>
          <p:cNvSpPr txBox="1"/>
          <p:nvPr/>
        </p:nvSpPr>
        <p:spPr>
          <a:xfrm>
            <a:off x="6510722" y="1211740"/>
            <a:ext cx="217607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CA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Wildfire Trends (2020–2023)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4,140 total fires</a:t>
            </a: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peaking in 2021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Average size</a:t>
            </a: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437.68 ha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2023 saw 12.4× more area burned</a:t>
            </a: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than 2022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Fire count dropped 10.2%</a:t>
            </a: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but severity rose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Peak fire months</a:t>
            </a: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May to July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Class A fires</a:t>
            </a: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made up most incidents (2,535)</a:t>
            </a:r>
          </a:p>
        </p:txBody>
      </p:sp>
    </p:spTree>
    <p:extLst>
      <p:ext uri="{BB962C8B-B14F-4D97-AF65-F5344CB8AC3E}">
        <p14:creationId xmlns:p14="http://schemas.microsoft.com/office/powerpoint/2010/main" val="4785187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491D95E8-DE7B-F72B-4329-0D91CCA68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C3CE857-A47C-24D4-1655-9B6907310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00" y="445025"/>
            <a:ext cx="8135399" cy="572700"/>
          </a:xfrm>
        </p:spPr>
        <p:txBody>
          <a:bodyPr wrap="square" anchor="ctr">
            <a:normAutofit fontScale="90000"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CA" b="1">
                <a:solidFill>
                  <a:schemeClr val="accent2"/>
                </a:solidFill>
                <a:latin typeface="Aptos" panose="020B0004020202020204" pitchFamily="34" charset="0"/>
              </a:rPr>
              <a:t>2. What are the leading causes of wildfires across Alberta’s regions and season?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9C1ED0-7799-E310-CBB5-C9C24C05F3B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105"/>
          <a:stretch/>
        </p:blipFill>
        <p:spPr>
          <a:xfrm>
            <a:off x="3014133" y="1227107"/>
            <a:ext cx="5596466" cy="3265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1AA301C6-5613-77CA-F255-37C96B724C1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rcRect l="44133" r="26538" b="-2"/>
          <a:stretch/>
        </p:blipFill>
        <p:spPr>
          <a:xfrm>
            <a:off x="560821" y="1227899"/>
            <a:ext cx="2289695" cy="326440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C0E643-A7B7-1A07-71E9-B73D7D0D9529}"/>
              </a:ext>
            </a:extLst>
          </p:cNvPr>
          <p:cNvSpPr txBox="1"/>
          <p:nvPr/>
        </p:nvSpPr>
        <p:spPr>
          <a:xfrm>
            <a:off x="516462" y="1176305"/>
            <a:ext cx="2422047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Leading Causes of Wildfires – Alberta </a:t>
            </a:r>
            <a:endParaRPr lang="en-CA" sz="13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None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Lightning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is the top general cause (40.3%)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Operations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and </a:t>
            </a: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Debris Disposal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are top activity causes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Winter fires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grew rapidly (43.22% CAGR)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Debris Disposal fires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increased by 1.6x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Indian Reservation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saw the highest regional growth (89%)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Most fires occur in Summer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followed by Spring</a:t>
            </a:r>
          </a:p>
          <a:p>
            <a:endParaRPr lang="en-US" sz="13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761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3">
          <a:extLst>
            <a:ext uri="{FF2B5EF4-FFF2-40B4-BE49-F238E27FC236}">
              <a16:creationId xmlns:a16="http://schemas.microsoft.com/office/drawing/2014/main" id="{D71FB257-5EB4-D467-12EE-2CA920F2E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A039C276-246A-22C8-85D8-428082BCE3A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-3750" y="-25"/>
            <a:ext cx="9147750" cy="514352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4297"/>
              </a:srgbClr>
            </a:outerShdw>
          </a:effectLst>
        </p:spPr>
      </p:pic>
      <p:sp>
        <p:nvSpPr>
          <p:cNvPr id="204" name="Google Shape;204;p34">
            <a:extLst>
              <a:ext uri="{FF2B5EF4-FFF2-40B4-BE49-F238E27FC236}">
                <a16:creationId xmlns:a16="http://schemas.microsoft.com/office/drawing/2014/main" id="{EED24BDC-F302-0F4D-D4F4-36172836CC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accent2"/>
                </a:solidFill>
                <a:latin typeface="Aptos" panose="020B0004020202020204" pitchFamily="34" charset="0"/>
              </a:rPr>
              <a:t>Group Members:</a:t>
            </a:r>
          </a:p>
        </p:txBody>
      </p:sp>
      <p:sp>
        <p:nvSpPr>
          <p:cNvPr id="211" name="Google Shape;211;p34">
            <a:extLst>
              <a:ext uri="{FF2B5EF4-FFF2-40B4-BE49-F238E27FC236}">
                <a16:creationId xmlns:a16="http://schemas.microsoft.com/office/drawing/2014/main" id="{BF96C664-3E26-D3B1-2303-B22079C07F95}"/>
              </a:ext>
            </a:extLst>
          </p:cNvPr>
          <p:cNvSpPr txBox="1">
            <a:spLocks noGrp="1"/>
          </p:cNvSpPr>
          <p:nvPr>
            <p:ph type="title" idx="7"/>
          </p:nvPr>
        </p:nvSpPr>
        <p:spPr>
          <a:xfrm>
            <a:off x="720000" y="1481685"/>
            <a:ext cx="621621" cy="27483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" sz="2000" b="1">
                <a:latin typeface="Aptos"/>
              </a:rPr>
              <a:t>01</a:t>
            </a:r>
            <a:br>
              <a:rPr lang="en" sz="2000" b="1">
                <a:latin typeface="Aptos" panose="020B0004020202020204" pitchFamily="34" charset="0"/>
              </a:rPr>
            </a:br>
            <a:r>
              <a:rPr lang="en" sz="2000" b="1">
                <a:latin typeface="Aptos"/>
              </a:rPr>
              <a:t>02</a:t>
            </a:r>
            <a:br>
              <a:rPr lang="en" sz="2000" b="1">
                <a:latin typeface="Aptos" panose="020B0004020202020204" pitchFamily="34" charset="0"/>
              </a:rPr>
            </a:br>
            <a:r>
              <a:rPr lang="en" sz="2000" b="1">
                <a:latin typeface="Aptos"/>
              </a:rPr>
              <a:t>03</a:t>
            </a:r>
            <a:br>
              <a:rPr lang="en" sz="2000" b="1">
                <a:latin typeface="Aptos" panose="020B0004020202020204" pitchFamily="34" charset="0"/>
              </a:rPr>
            </a:br>
            <a:r>
              <a:rPr lang="en" sz="2000" b="1">
                <a:latin typeface="Aptos"/>
              </a:rPr>
              <a:t>04</a:t>
            </a:r>
            <a:br>
              <a:rPr lang="en" sz="2000" b="1">
                <a:latin typeface="Aptos" panose="020B0004020202020204" pitchFamily="34" charset="0"/>
              </a:rPr>
            </a:br>
            <a:r>
              <a:rPr lang="en" sz="2000" b="1">
                <a:latin typeface="Aptos"/>
              </a:rPr>
              <a:t>05</a:t>
            </a:r>
            <a:endParaRPr lang="en-CA" sz="2000" b="1">
              <a:latin typeface="Apto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789C44-6A1C-528C-B78C-84672ECA5964}"/>
              </a:ext>
            </a:extLst>
          </p:cNvPr>
          <p:cNvSpPr txBox="1"/>
          <p:nvPr/>
        </p:nvSpPr>
        <p:spPr>
          <a:xfrm>
            <a:off x="1263975" y="1281249"/>
            <a:ext cx="2571320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>
                <a:solidFill>
                  <a:schemeClr val="tx1"/>
                </a:solidFill>
                <a:latin typeface="Albert Sans" panose="020B0604020202020204" charset="0"/>
              </a:rPr>
              <a:t>Akash Anand</a:t>
            </a:r>
          </a:p>
          <a:p>
            <a:pPr>
              <a:lnSpc>
                <a:spcPct val="200000"/>
              </a:lnSpc>
            </a:pPr>
            <a:r>
              <a:rPr lang="en-US" sz="2000" b="1">
                <a:solidFill>
                  <a:schemeClr val="tx1"/>
                </a:solidFill>
                <a:latin typeface="Albert Sans" panose="020B0604020202020204" charset="0"/>
              </a:rPr>
              <a:t>Ayantika Chatterjee</a:t>
            </a:r>
          </a:p>
          <a:p>
            <a:pPr>
              <a:lnSpc>
                <a:spcPct val="200000"/>
              </a:lnSpc>
            </a:pPr>
            <a:r>
              <a:rPr lang="en-US" sz="2000" b="1">
                <a:solidFill>
                  <a:schemeClr val="tx1"/>
                </a:solidFill>
                <a:latin typeface="Albert Sans" panose="020B0604020202020204" charset="0"/>
              </a:rPr>
              <a:t>Mohit Rathod</a:t>
            </a:r>
          </a:p>
          <a:p>
            <a:pPr>
              <a:lnSpc>
                <a:spcPct val="200000"/>
              </a:lnSpc>
            </a:pPr>
            <a:r>
              <a:rPr lang="en-US" sz="2000" b="1">
                <a:solidFill>
                  <a:schemeClr val="tx1"/>
                </a:solidFill>
                <a:latin typeface="Albert Sans" panose="020B0604020202020204" charset="0"/>
              </a:rPr>
              <a:t>Ruchi Tiwari</a:t>
            </a:r>
          </a:p>
          <a:p>
            <a:pPr>
              <a:lnSpc>
                <a:spcPct val="200000"/>
              </a:lnSpc>
            </a:pPr>
            <a:r>
              <a:rPr lang="en-US" sz="2000" b="1">
                <a:solidFill>
                  <a:schemeClr val="tx1"/>
                </a:solidFill>
                <a:latin typeface="Albert Sans" panose="020B0604020202020204" charset="0"/>
              </a:rPr>
              <a:t>Taran Kamboj</a:t>
            </a:r>
          </a:p>
        </p:txBody>
      </p:sp>
    </p:spTree>
    <p:extLst>
      <p:ext uri="{BB962C8B-B14F-4D97-AF65-F5344CB8AC3E}">
        <p14:creationId xmlns:p14="http://schemas.microsoft.com/office/powerpoint/2010/main" val="14015422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06F665DA-D912-8713-A17D-105E20E07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A71EAE5-C1F7-C5F4-CB22-10247F22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00" y="445025"/>
            <a:ext cx="8136140" cy="572700"/>
          </a:xfrm>
        </p:spPr>
        <p:txBody>
          <a:bodyPr wrap="square" anchor="ctr">
            <a:normAutofit fontScale="90000"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CA" b="1">
                <a:solidFill>
                  <a:schemeClr val="accent2"/>
                </a:solidFill>
                <a:latin typeface="Aptos" panose="020B0004020202020204" pitchFamily="34" charset="0"/>
              </a:rPr>
              <a:t>3. How do Alberta’s weather conditions influence wildfire size and spread?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E8B863-7BD8-87BF-7856-47CEF8A808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105"/>
          <a:stretch/>
        </p:blipFill>
        <p:spPr>
          <a:xfrm>
            <a:off x="553424" y="1208225"/>
            <a:ext cx="5794107" cy="326440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50CE710A-331D-2A82-07D0-9F7C774AAA6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rcRect l="44133" r="26538" b="-2"/>
          <a:stretch/>
        </p:blipFill>
        <p:spPr>
          <a:xfrm>
            <a:off x="6525087" y="1208225"/>
            <a:ext cx="2086253" cy="326440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AF46C3-19E1-9234-D8E7-2C0F6DC97AB4}"/>
              </a:ext>
            </a:extLst>
          </p:cNvPr>
          <p:cNvSpPr txBox="1"/>
          <p:nvPr/>
        </p:nvSpPr>
        <p:spPr>
          <a:xfrm>
            <a:off x="6525087" y="1179424"/>
            <a:ext cx="2065489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Impact of Weather on Wildfire Size &amp; Spread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Fires spread more under high temperatures and low humidity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US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Mild</a:t>
            </a:r>
            <a:r>
              <a:rPr lang="en-US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Warm</a:t>
            </a:r>
            <a:r>
              <a:rPr lang="en-US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temperatures account for 80% of all fires</a:t>
            </a:r>
            <a:endParaRPr lang="en-CA" sz="1300" b="0" i="0" u="none" strike="noStrike"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Low humidity (avg. 44.76%)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correlates with greater fire spread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Wind speed averaged </a:t>
            </a: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9.22 km/h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with moderate winds contributing to spread</a:t>
            </a:r>
          </a:p>
          <a:p>
            <a:endParaRPr lang="en-US" sz="13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5115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4F2D6EAE-76E7-815C-D4B0-3C19D7FFD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9595990-DCF2-B8F7-1E3C-D66996AC7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00" y="445025"/>
            <a:ext cx="8082874" cy="572700"/>
          </a:xfrm>
        </p:spPr>
        <p:txBody>
          <a:bodyPr wrap="square" anchor="ctr"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CA" sz="1800" b="1">
                <a:solidFill>
                  <a:schemeClr val="accent2"/>
                </a:solidFill>
                <a:latin typeface="Aptos" panose="020B0004020202020204" pitchFamily="34" charset="0"/>
              </a:rPr>
              <a:t>4. Which Alberta regions are most at risk based on historical data?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D18F58-4066-6A13-F56C-641A5CED2F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105"/>
          <a:stretch/>
        </p:blipFill>
        <p:spPr>
          <a:xfrm>
            <a:off x="2659180" y="1208225"/>
            <a:ext cx="5869200" cy="326440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3CB062C3-8A03-3D3E-D9A0-08F771F1C88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rcRect l="44133" r="26538" b="-2"/>
          <a:stretch/>
        </p:blipFill>
        <p:spPr>
          <a:xfrm>
            <a:off x="522651" y="1208225"/>
            <a:ext cx="2016363" cy="326440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C57A2D-BCF5-EF90-4D05-174340BAC703}"/>
              </a:ext>
            </a:extLst>
          </p:cNvPr>
          <p:cNvSpPr txBox="1"/>
          <p:nvPr/>
        </p:nvSpPr>
        <p:spPr>
          <a:xfrm>
            <a:off x="522465" y="1184003"/>
            <a:ext cx="2016363" cy="330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>
                <a:schemeClr val="tx1"/>
              </a:buClr>
              <a:buNone/>
            </a:pPr>
            <a:r>
              <a:rPr lang="en-CA" sz="13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Most At-Risk Regions – Alberta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Provincial Land </a:t>
            </a:r>
            <a:r>
              <a:rPr lang="en-CA" sz="13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accounts for </a:t>
            </a:r>
            <a:r>
              <a:rPr lang="en-CA" sz="13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~69% </a:t>
            </a:r>
            <a:r>
              <a:rPr lang="en-CA" sz="13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 wildfires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Extreme-risk </a:t>
            </a:r>
            <a:r>
              <a:rPr lang="en-CA" sz="13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fires grew at a </a:t>
            </a:r>
            <a:r>
              <a:rPr lang="en-CA" sz="13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99.07% CAGR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Metis Settlement </a:t>
            </a:r>
            <a:r>
              <a:rPr lang="en-CA" sz="13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saw the </a:t>
            </a:r>
            <a:r>
              <a:rPr lang="en-CA" sz="13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highest rise </a:t>
            </a:r>
            <a:r>
              <a:rPr lang="en-CA" sz="13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 average risk score </a:t>
            </a:r>
            <a:r>
              <a:rPr lang="en-CA" sz="13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(52.59%)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Risk</a:t>
            </a:r>
            <a:r>
              <a:rPr lang="en-CA" sz="13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peaks </a:t>
            </a:r>
            <a:r>
              <a:rPr lang="en-CA" sz="13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May –July</a:t>
            </a:r>
            <a:r>
              <a:rPr lang="en-CA" sz="13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aligning with </a:t>
            </a:r>
            <a:r>
              <a:rPr lang="en-CA" sz="13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fire season</a:t>
            </a:r>
          </a:p>
          <a:p>
            <a:pPr>
              <a:buClr>
                <a:schemeClr val="tx1"/>
              </a:buClr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88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A49AE1C3-090D-8202-8CC3-87BDD6E13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A0800686-BA06-4852-4794-3919F155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199" y="445025"/>
            <a:ext cx="8109507" cy="572700"/>
          </a:xfrm>
        </p:spPr>
        <p:txBody>
          <a:bodyPr wrap="square" anchor="ctr">
            <a:no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CA" sz="1800" b="1" dirty="0">
                <a:solidFill>
                  <a:schemeClr val="accent2"/>
                </a:solidFill>
                <a:latin typeface="Aptos" panose="020B0004020202020204" pitchFamily="34" charset="0"/>
              </a:rPr>
              <a:t>5. How do detection agent, resources and containment vary across Alberta’s regions?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1C609A-C6B1-9852-3A2B-CC8B00C0CA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271"/>
          <a:stretch/>
        </p:blipFill>
        <p:spPr>
          <a:xfrm>
            <a:off x="509038" y="1208225"/>
            <a:ext cx="5869200" cy="326440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32B53ACD-A561-D040-749C-24C7D9D8F4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rcRect l="44133" r="26538" b="-2"/>
          <a:stretch/>
        </p:blipFill>
        <p:spPr>
          <a:xfrm>
            <a:off x="6498454" y="1208225"/>
            <a:ext cx="2086251" cy="326440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2D3CF8-6C58-BEE6-D06F-553106A77AE2}"/>
              </a:ext>
            </a:extLst>
          </p:cNvPr>
          <p:cNvSpPr txBox="1"/>
          <p:nvPr/>
        </p:nvSpPr>
        <p:spPr>
          <a:xfrm>
            <a:off x="6434688" y="1208225"/>
            <a:ext cx="223879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>
                <a:schemeClr val="tx1"/>
              </a:buClr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Detection, Resources &amp; Containment – Alberta 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310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is the top detection agent, reporting </a:t>
            </a: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20.48%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of wildfires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Overall containment rate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across Alberta is </a:t>
            </a: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62%</a:t>
            </a:r>
            <a:endParaRPr lang="en-CA" sz="1300" b="0" i="0" u="none" strike="noStrike"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Private Provincial Land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despite most fires, showed lower containment efficiency</a:t>
            </a:r>
          </a:p>
          <a:p>
            <a:pPr marL="285750" indent="-285750" algn="l"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Agent performance varies widely</a:t>
            </a:r>
            <a:r>
              <a:rPr lang="en-CA" sz="13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</a:t>
            </a: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CAM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and </a:t>
            </a:r>
            <a:r>
              <a:rPr lang="en-CA" sz="1300" b="1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GRP</a:t>
            </a:r>
            <a:r>
              <a:rPr lang="en-CA" sz="13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show high success</a:t>
            </a:r>
            <a:endParaRPr lang="en-US" sz="13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135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>
          <a:extLst>
            <a:ext uri="{FF2B5EF4-FFF2-40B4-BE49-F238E27FC236}">
              <a16:creationId xmlns:a16="http://schemas.microsoft.com/office/drawing/2014/main" id="{6EE4A077-07E7-379B-3D17-045DE906A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41D2F6-DFD7-960E-BE0C-2760E15FEC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417;p43">
            <a:extLst>
              <a:ext uri="{FF2B5EF4-FFF2-40B4-BE49-F238E27FC236}">
                <a16:creationId xmlns:a16="http://schemas.microsoft.com/office/drawing/2014/main" id="{E492DF85-209F-4743-EA22-3BA42162D0DF}"/>
              </a:ext>
            </a:extLst>
          </p:cNvPr>
          <p:cNvSpPr/>
          <p:nvPr/>
        </p:nvSpPr>
        <p:spPr>
          <a:xfrm>
            <a:off x="331800" y="345300"/>
            <a:ext cx="8480400" cy="4452900"/>
          </a:xfrm>
          <a:prstGeom prst="rect">
            <a:avLst/>
          </a:prstGeom>
          <a:solidFill>
            <a:schemeClr val="accent6">
              <a:lumMod val="75000"/>
              <a:alpha val="5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37;p46">
            <a:extLst>
              <a:ext uri="{FF2B5EF4-FFF2-40B4-BE49-F238E27FC236}">
                <a16:creationId xmlns:a16="http://schemas.microsoft.com/office/drawing/2014/main" id="{2DFDA7F9-172E-EE22-F91D-33C0DAA20F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47784" y="2457754"/>
            <a:ext cx="4782065" cy="126163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Optimization Opportunities</a:t>
            </a:r>
            <a:endParaRPr lang="en-CA" sz="3600">
              <a:solidFill>
                <a:schemeClr val="dk1"/>
              </a:solidFill>
              <a:latin typeface="Aptos" panose="020B0004020202020204" pitchFamily="34" charset="0"/>
            </a:endParaRPr>
          </a:p>
        </p:txBody>
      </p:sp>
      <p:sp>
        <p:nvSpPr>
          <p:cNvPr id="23" name="Google Shape;212;p34">
            <a:extLst>
              <a:ext uri="{FF2B5EF4-FFF2-40B4-BE49-F238E27FC236}">
                <a16:creationId xmlns:a16="http://schemas.microsoft.com/office/drawing/2014/main" id="{11E9CBD7-D232-7869-F6D0-53F91ACDE795}"/>
              </a:ext>
            </a:extLst>
          </p:cNvPr>
          <p:cNvSpPr txBox="1">
            <a:spLocks/>
          </p:cNvSpPr>
          <p:nvPr/>
        </p:nvSpPr>
        <p:spPr>
          <a:xfrm>
            <a:off x="4137837" y="1903752"/>
            <a:ext cx="868324" cy="5540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>
              <a:buClrTx/>
              <a:buFontTx/>
            </a:pPr>
            <a:r>
              <a:rPr lang="en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268695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B67F6929-4EDB-3BC3-5069-6548B1C7B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3D3BA6D2-265E-9925-06BE-50E3B04E9D2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-3750" y="-21"/>
            <a:ext cx="9147750" cy="514352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9927C0E6-C69B-5249-7FE0-BCE21835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800" y="727200"/>
            <a:ext cx="7704000" cy="572700"/>
          </a:xfrm>
        </p:spPr>
        <p:txBody>
          <a:bodyPr/>
          <a:lstStyle/>
          <a:p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Optimization Opportunities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F4DBBC-99EC-ADDA-4011-D368BA488A69}"/>
              </a:ext>
            </a:extLst>
          </p:cNvPr>
          <p:cNvSpPr txBox="1"/>
          <p:nvPr/>
        </p:nvSpPr>
        <p:spPr>
          <a:xfrm>
            <a:off x="988252" y="1294468"/>
            <a:ext cx="731520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CA" b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Automated Data Ingestion</a:t>
            </a:r>
            <a:endParaRPr lang="en-CA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gateway or API instead of manual CSV uploads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CA" b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Predictive Modeling</a:t>
            </a:r>
            <a:endParaRPr lang="en-CA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Apply ML for forecasting fire severity or region-level risk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CA" b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External Data Integration</a:t>
            </a:r>
            <a:endParaRPr lang="en-CA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NDVI, weather APIs, land use maps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CA" b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Enhanced UX</a:t>
            </a:r>
            <a:endParaRPr lang="en-CA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Tutorials, tooltips, custom bookmarks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CA" b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Tuning</a:t>
            </a:r>
            <a:endParaRPr lang="en-CA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pre-aggregated tables &amp; incremental refresh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endParaRPr lang="en-US" sz="1500">
              <a:solidFill>
                <a:schemeClr val="tx1"/>
              </a:solidFill>
              <a:latin typeface="Albert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4077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>
          <a:extLst>
            <a:ext uri="{FF2B5EF4-FFF2-40B4-BE49-F238E27FC236}">
              <a16:creationId xmlns:a16="http://schemas.microsoft.com/office/drawing/2014/main" id="{25AD932C-B5BA-629C-AD71-FDD2D9BAD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287653-64FF-1F61-0E8C-7A6D785E9CE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Google Shape;417;p43">
            <a:extLst>
              <a:ext uri="{FF2B5EF4-FFF2-40B4-BE49-F238E27FC236}">
                <a16:creationId xmlns:a16="http://schemas.microsoft.com/office/drawing/2014/main" id="{BB066BB3-AC5B-82C1-CE2F-22453E6C70BF}"/>
              </a:ext>
            </a:extLst>
          </p:cNvPr>
          <p:cNvSpPr/>
          <p:nvPr/>
        </p:nvSpPr>
        <p:spPr>
          <a:xfrm>
            <a:off x="331800" y="345300"/>
            <a:ext cx="8480400" cy="4452900"/>
          </a:xfrm>
          <a:prstGeom prst="rect">
            <a:avLst/>
          </a:prstGeom>
          <a:solidFill>
            <a:schemeClr val="accent6">
              <a:lumMod val="75000"/>
              <a:alpha val="5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37;p46">
            <a:extLst>
              <a:ext uri="{FF2B5EF4-FFF2-40B4-BE49-F238E27FC236}">
                <a16:creationId xmlns:a16="http://schemas.microsoft.com/office/drawing/2014/main" id="{2FC532DF-89D2-045C-ED43-6BD88E2788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42047" y="2457754"/>
            <a:ext cx="2859904" cy="69018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Conclusion</a:t>
            </a:r>
            <a:endParaRPr lang="en-CA" sz="3600">
              <a:solidFill>
                <a:schemeClr val="dk1"/>
              </a:solidFill>
              <a:latin typeface="Aptos" panose="020B0004020202020204" pitchFamily="34" charset="0"/>
            </a:endParaRPr>
          </a:p>
        </p:txBody>
      </p:sp>
      <p:sp>
        <p:nvSpPr>
          <p:cNvPr id="23" name="Google Shape;212;p34">
            <a:extLst>
              <a:ext uri="{FF2B5EF4-FFF2-40B4-BE49-F238E27FC236}">
                <a16:creationId xmlns:a16="http://schemas.microsoft.com/office/drawing/2014/main" id="{5933029C-2C74-20FA-D8CD-FA6E838F4ACF}"/>
              </a:ext>
            </a:extLst>
          </p:cNvPr>
          <p:cNvSpPr txBox="1">
            <a:spLocks/>
          </p:cNvSpPr>
          <p:nvPr/>
        </p:nvSpPr>
        <p:spPr>
          <a:xfrm>
            <a:off x="4137837" y="1903752"/>
            <a:ext cx="868324" cy="5540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>
              <a:buClrTx/>
              <a:buFontTx/>
            </a:pPr>
            <a:r>
              <a:rPr lang="en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369552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AE01E803-4BA4-B7E1-1C76-A720D6B59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853CA7D9-A77E-2427-4FF4-17E27C32E1D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-3750" y="-21"/>
            <a:ext cx="9147750" cy="514352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3CD115F3-6E26-8408-9879-5052A7E6D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257" y="726768"/>
            <a:ext cx="7704000" cy="572700"/>
          </a:xfrm>
        </p:spPr>
        <p:txBody>
          <a:bodyPr/>
          <a:lstStyle/>
          <a:p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602932-08AE-880B-1325-55FB56D2CB82}"/>
              </a:ext>
            </a:extLst>
          </p:cNvPr>
          <p:cNvSpPr txBox="1"/>
          <p:nvPr/>
        </p:nvSpPr>
        <p:spPr>
          <a:xfrm>
            <a:off x="981257" y="1364503"/>
            <a:ext cx="6325065" cy="3290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>
                <a:schemeClr val="tx1"/>
              </a:buClr>
            </a:pPr>
            <a:r>
              <a:rPr lang="en-US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 successfully built and deployed a Power BI dashboard that: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CA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Python (preprocessing)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US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Centralizes and visualizes wildfire data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US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Answers five critical decision-support questions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US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Enables interactive exploration of trends, risks, and performance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US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Integrates seamlessly into Alberta’s IT ecosystem</a:t>
            </a:r>
          </a:p>
          <a:p>
            <a:pPr algn="l">
              <a:lnSpc>
                <a:spcPct val="150000"/>
              </a:lnSpc>
              <a:buClr>
                <a:schemeClr val="tx1"/>
              </a:buClr>
            </a:pPr>
            <a:r>
              <a:rPr lang="en-US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Next Steps: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US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Expand to predictive analytics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US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Automate data pipelines</a:t>
            </a:r>
          </a:p>
          <a:p>
            <a:pPr marL="285750" indent="-285750" algn="l">
              <a:lnSpc>
                <a:spcPct val="150000"/>
              </a:lnSpc>
              <a:buClr>
                <a:schemeClr val="tx1"/>
              </a:buClr>
              <a:buFont typeface="Calibri" panose="020F0502020204030204" pitchFamily="34" charset="0"/>
              <a:buChar char="●"/>
            </a:pPr>
            <a:r>
              <a:rPr lang="en-US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Explore real-time tracking integration</a:t>
            </a:r>
          </a:p>
        </p:txBody>
      </p:sp>
    </p:spTree>
    <p:extLst>
      <p:ext uri="{BB962C8B-B14F-4D97-AF65-F5344CB8AC3E}">
        <p14:creationId xmlns:p14="http://schemas.microsoft.com/office/powerpoint/2010/main" val="11179592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group of people standing in front of a fire&#10;&#10;AI-generated content may be incorrect.">
            <a:extLst>
              <a:ext uri="{FF2B5EF4-FFF2-40B4-BE49-F238E27FC236}">
                <a16:creationId xmlns:a16="http://schemas.microsoft.com/office/drawing/2014/main" id="{DC4CDD21-B766-AEDD-7387-81C15DD564A1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83" r="183"/>
          <a:stretch>
            <a:fillRect/>
          </a:stretch>
        </p:blipFill>
        <p:spPr>
          <a:xfrm>
            <a:off x="0" y="0"/>
            <a:ext cx="9144000" cy="5143500"/>
          </a:xfrm>
        </p:spPr>
      </p:pic>
      <p:sp>
        <p:nvSpPr>
          <p:cNvPr id="432" name="Google Shape;432;p45"/>
          <p:cNvSpPr txBox="1">
            <a:spLocks noGrp="1"/>
          </p:cNvSpPr>
          <p:nvPr>
            <p:ph type="title"/>
          </p:nvPr>
        </p:nvSpPr>
        <p:spPr>
          <a:xfrm>
            <a:off x="872572" y="317420"/>
            <a:ext cx="5162640" cy="42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C000"/>
                </a:solidFill>
                <a:latin typeface="Aptos" panose="020B0004020202020204" pitchFamily="34" charset="0"/>
              </a:rPr>
              <a:t>A picture is worth a thousand words…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7"/>
          <p:cNvSpPr txBox="1">
            <a:spLocks noGrp="1"/>
          </p:cNvSpPr>
          <p:nvPr>
            <p:ph type="title"/>
          </p:nvPr>
        </p:nvSpPr>
        <p:spPr>
          <a:xfrm>
            <a:off x="1284000" y="1631963"/>
            <a:ext cx="6576000" cy="11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445" name="Google Shape;445;p47"/>
          <p:cNvSpPr txBox="1">
            <a:spLocks noGrp="1"/>
          </p:cNvSpPr>
          <p:nvPr>
            <p:ph type="subTitle" idx="1"/>
          </p:nvPr>
        </p:nvSpPr>
        <p:spPr>
          <a:xfrm>
            <a:off x="1284000" y="3014438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cxnSp>
        <p:nvCxnSpPr>
          <p:cNvPr id="446" name="Google Shape;446;p47"/>
          <p:cNvCxnSpPr/>
          <p:nvPr/>
        </p:nvCxnSpPr>
        <p:spPr>
          <a:xfrm>
            <a:off x="1308150" y="2836800"/>
            <a:ext cx="65277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lt1"/>
            </a:outerShdw>
          </a:effectLst>
        </p:spPr>
      </p:cxnSp>
      <p:pic>
        <p:nvPicPr>
          <p:cNvPr id="3" name="Picture 2" descr="A firefighter standing on a hill with a dog and a fire truck&#10;&#10;AI-generated content may be incorrect.">
            <a:extLst>
              <a:ext uri="{FF2B5EF4-FFF2-40B4-BE49-F238E27FC236}">
                <a16:creationId xmlns:a16="http://schemas.microsoft.com/office/drawing/2014/main" id="{86E8148B-0D4D-AAA5-02C9-48F75189D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irefighter pointing at a fire&#10;&#10;AI-generated content may be incorrect.">
            <a:extLst>
              <a:ext uri="{FF2B5EF4-FFF2-40B4-BE49-F238E27FC236}">
                <a16:creationId xmlns:a16="http://schemas.microsoft.com/office/drawing/2014/main" id="{B6B1BB1D-384E-209B-1E8F-D33B543D3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28" name="Google Shape;228;p35"/>
          <p:cNvSpPr/>
          <p:nvPr/>
        </p:nvSpPr>
        <p:spPr>
          <a:xfrm>
            <a:off x="331800" y="345300"/>
            <a:ext cx="8480400" cy="4452900"/>
          </a:xfrm>
          <a:prstGeom prst="rect">
            <a:avLst/>
          </a:pr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>
              <a:solidFill>
                <a:schemeClr val="tx1"/>
              </a:solidFill>
            </a:endParaRPr>
          </a:p>
        </p:txBody>
      </p:sp>
      <p:sp>
        <p:nvSpPr>
          <p:cNvPr id="229" name="Google Shape;229;p35"/>
          <p:cNvSpPr txBox="1">
            <a:spLocks noGrp="1"/>
          </p:cNvSpPr>
          <p:nvPr>
            <p:ph type="title"/>
          </p:nvPr>
        </p:nvSpPr>
        <p:spPr>
          <a:xfrm>
            <a:off x="764498" y="2037165"/>
            <a:ext cx="7952782" cy="11479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Introduction</a:t>
            </a:r>
          </a:p>
        </p:txBody>
      </p:sp>
      <p:sp>
        <p:nvSpPr>
          <p:cNvPr id="7" name="Google Shape;240;p36">
            <a:extLst>
              <a:ext uri="{FF2B5EF4-FFF2-40B4-BE49-F238E27FC236}">
                <a16:creationId xmlns:a16="http://schemas.microsoft.com/office/drawing/2014/main" id="{2E1E9B03-BF45-85D3-06F3-F4D7C5C86371}"/>
              </a:ext>
            </a:extLst>
          </p:cNvPr>
          <p:cNvSpPr txBox="1">
            <a:spLocks/>
          </p:cNvSpPr>
          <p:nvPr/>
        </p:nvSpPr>
        <p:spPr>
          <a:xfrm>
            <a:off x="4109511" y="1759321"/>
            <a:ext cx="924978" cy="971525"/>
          </a:xfrm>
          <a:prstGeom prst="rect">
            <a:avLst/>
          </a:prstGeom>
          <a:noFill/>
          <a:ln w="19050" cap="flat" cmpd="sng">
            <a:noFill/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rtl="0">
              <a:buClrTx/>
              <a:buFontTx/>
            </a:pPr>
            <a:r>
              <a:rPr lang="en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1B7E1D9B-471F-C798-3EBB-BAEC043F200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-3750" y="35855"/>
            <a:ext cx="9147750" cy="514352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48" name="Google Shape;248;p37"/>
          <p:cNvSpPr txBox="1">
            <a:spLocks noGrp="1"/>
          </p:cNvSpPr>
          <p:nvPr>
            <p:ph type="title"/>
          </p:nvPr>
        </p:nvSpPr>
        <p:spPr>
          <a:xfrm>
            <a:off x="720000" y="469517"/>
            <a:ext cx="777085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b="1">
                <a:solidFill>
                  <a:schemeClr val="accent2"/>
                </a:solidFill>
                <a:latin typeface="Aptos" panose="020B0004020202020204" pitchFamily="34" charset="0"/>
              </a:rPr>
              <a:t>Introduction</a:t>
            </a:r>
          </a:p>
        </p:txBody>
      </p:sp>
      <p:sp>
        <p:nvSpPr>
          <p:cNvPr id="250" name="Google Shape;250;p37"/>
          <p:cNvSpPr txBox="1">
            <a:spLocks noGrp="1"/>
          </p:cNvSpPr>
          <p:nvPr>
            <p:ph type="subTitle" idx="2"/>
          </p:nvPr>
        </p:nvSpPr>
        <p:spPr>
          <a:xfrm>
            <a:off x="720000" y="1257917"/>
            <a:ext cx="7439296" cy="32124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25450" indent="-285750" algn="l">
              <a:lnSpc>
                <a:spcPct val="150000"/>
              </a:lnSpc>
              <a:buClr>
                <a:schemeClr val="tx1"/>
              </a:buClr>
              <a:buSzPct val="89000"/>
              <a:buFont typeface="Calibri" panose="020F0502020204030204" pitchFamily="34" charset="0"/>
              <a:buChar char="●"/>
            </a:pP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This Capstone project focuses on analyzing </a:t>
            </a:r>
            <a:r>
              <a:rPr lang="en-CA" sz="1600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historical wildfire data in Alberta </a:t>
            </a: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 support better decision-making and resource planning.</a:t>
            </a:r>
          </a:p>
          <a:p>
            <a:pPr marL="425450" indent="-285750" algn="l">
              <a:lnSpc>
                <a:spcPct val="150000"/>
              </a:lnSpc>
              <a:buClr>
                <a:schemeClr val="tx1"/>
              </a:buClr>
              <a:buSzPct val="89000"/>
              <a:buFont typeface="Calibri" panose="020F0502020204030204" pitchFamily="34" charset="0"/>
              <a:buChar char="●"/>
            </a:pP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Using Python and Power BI, our team developed an interactive dashboard that visualizes wildfire trends, weather conditions, ignition causes, and regional risks from </a:t>
            </a:r>
            <a:r>
              <a:rPr lang="en-CA" sz="1600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2020 to 2023</a:t>
            </a: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25450" indent="-285750" algn="l">
              <a:lnSpc>
                <a:spcPct val="150000"/>
              </a:lnSpc>
              <a:buClr>
                <a:schemeClr val="tx1"/>
              </a:buClr>
              <a:buSzPct val="89000"/>
              <a:buFont typeface="Calibri" panose="020F0502020204030204" pitchFamily="34" charset="0"/>
              <a:buChar char="●"/>
            </a:pP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goal is to empower Alberta Wildfire teams with a centralized, data-driven tool that enhances situational awareness, supports operational planning, and drives more effective wildfire response strategies.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89000"/>
              <a:buFont typeface="Calibri" panose="020F0502020204030204" pitchFamily="34" charset="0"/>
              <a:buChar char="●"/>
            </a:pPr>
            <a:endParaRPr lang="en-CA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close-up of a fire&#10;&#10;AI-generated content may be incorrect.">
            <a:extLst>
              <a:ext uri="{FF2B5EF4-FFF2-40B4-BE49-F238E27FC236}">
                <a16:creationId xmlns:a16="http://schemas.microsoft.com/office/drawing/2014/main" id="{3748FC7D-8B09-0309-45B1-ED2F131F6212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>
            <a:alphaModFix amt="70000"/>
          </a:blip>
          <a:srcRect t="7813" b="7813"/>
          <a:stretch>
            <a:fillRect/>
          </a:stretch>
        </p:blipFill>
        <p:spPr/>
      </p:pic>
      <p:sp>
        <p:nvSpPr>
          <p:cNvPr id="238" name="Google Shape;238;p36"/>
          <p:cNvSpPr/>
          <p:nvPr/>
        </p:nvSpPr>
        <p:spPr>
          <a:xfrm>
            <a:off x="331800" y="345300"/>
            <a:ext cx="8480400" cy="4452900"/>
          </a:xfrm>
          <a:prstGeom prst="rect">
            <a:avLst/>
          </a:pr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6"/>
          <p:cNvSpPr txBox="1">
            <a:spLocks noGrp="1"/>
          </p:cNvSpPr>
          <p:nvPr>
            <p:ph type="title"/>
          </p:nvPr>
        </p:nvSpPr>
        <p:spPr>
          <a:xfrm>
            <a:off x="1555926" y="2049476"/>
            <a:ext cx="6032148" cy="16278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Business Problem and Requirements</a:t>
            </a:r>
          </a:p>
        </p:txBody>
      </p:sp>
      <p:sp>
        <p:nvSpPr>
          <p:cNvPr id="2" name="Google Shape;240;p36">
            <a:extLst>
              <a:ext uri="{FF2B5EF4-FFF2-40B4-BE49-F238E27FC236}">
                <a16:creationId xmlns:a16="http://schemas.microsoft.com/office/drawing/2014/main" id="{B85A032B-1521-8615-5DC5-DB329B6FF487}"/>
              </a:ext>
            </a:extLst>
          </p:cNvPr>
          <p:cNvSpPr txBox="1">
            <a:spLocks/>
          </p:cNvSpPr>
          <p:nvPr/>
        </p:nvSpPr>
        <p:spPr>
          <a:xfrm>
            <a:off x="4084200" y="1655208"/>
            <a:ext cx="975600" cy="841800"/>
          </a:xfrm>
          <a:prstGeom prst="rect">
            <a:avLst/>
          </a:prstGeom>
          <a:noFill/>
          <a:ln w="19050" cap="flat" cmpd="sng">
            <a:noFill/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rtl="0">
              <a:buClrTx/>
              <a:buFontTx/>
            </a:pPr>
            <a:r>
              <a:rPr lang="en" sz="4000" b="1">
                <a:solidFill>
                  <a:schemeClr val="tx1"/>
                </a:solidFill>
                <a:latin typeface="Aptos" panose="020B0004020202020204" pitchFamily="34" charset="0"/>
              </a:rPr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>
          <a:extLst>
            <a:ext uri="{FF2B5EF4-FFF2-40B4-BE49-F238E27FC236}">
              <a16:creationId xmlns:a16="http://schemas.microsoft.com/office/drawing/2014/main" id="{C05A005A-E66C-DE99-409C-636F2894A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7645D0D2-B6A9-F27D-2290-2A574C9071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-3750" y="-25"/>
            <a:ext cx="9147750" cy="514352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Google Shape;255;p38">
            <a:extLst>
              <a:ext uri="{FF2B5EF4-FFF2-40B4-BE49-F238E27FC236}">
                <a16:creationId xmlns:a16="http://schemas.microsoft.com/office/drawing/2014/main" id="{98467103-D7E2-7F92-A242-1B8188EA3C63}"/>
              </a:ext>
            </a:extLst>
          </p:cNvPr>
          <p:cNvSpPr txBox="1">
            <a:spLocks/>
          </p:cNvSpPr>
          <p:nvPr/>
        </p:nvSpPr>
        <p:spPr>
          <a:xfrm>
            <a:off x="758323" y="577515"/>
            <a:ext cx="8016821" cy="51072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 b="0" i="0" u="none" strike="noStrike" cap="none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 b="0" i="0" u="none" strike="noStrike" cap="none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 b="0" i="0" u="none" strike="noStrike" cap="none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 b="0" i="0" u="none" strike="noStrike" cap="none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 b="0" i="0" u="none" strike="noStrike" cap="none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 b="0" i="0" u="none" strike="noStrike" cap="none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 b="0" i="0" u="none" strike="noStrike" cap="none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 b="0" i="0" u="none" strike="noStrike" cap="none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ben"/>
              <a:buNone/>
              <a:defRPr sz="3000" b="0" i="0" u="none" strike="noStrike" cap="none">
                <a:solidFill>
                  <a:schemeClr val="dk1"/>
                </a:solidFill>
                <a:latin typeface="Corben"/>
                <a:ea typeface="Corben"/>
                <a:cs typeface="Corben"/>
                <a:sym typeface="Corben"/>
              </a:defRPr>
            </a:lvl9pPr>
          </a:lstStyle>
          <a:p>
            <a:r>
              <a:rPr lang="en-CA" b="1">
                <a:solidFill>
                  <a:schemeClr val="accent2"/>
                </a:solidFill>
                <a:latin typeface="Aptos" panose="020B0004020202020204" pitchFamily="34" charset="0"/>
              </a:rPr>
              <a:t>Business Problem</a:t>
            </a:r>
          </a:p>
        </p:txBody>
      </p:sp>
      <p:sp>
        <p:nvSpPr>
          <p:cNvPr id="3" name="Google Shape;256;p38">
            <a:extLst>
              <a:ext uri="{FF2B5EF4-FFF2-40B4-BE49-F238E27FC236}">
                <a16:creationId xmlns:a16="http://schemas.microsoft.com/office/drawing/2014/main" id="{5027F01D-1E22-5C9B-6DC9-CACC7652B491}"/>
              </a:ext>
            </a:extLst>
          </p:cNvPr>
          <p:cNvSpPr txBox="1">
            <a:spLocks/>
          </p:cNvSpPr>
          <p:nvPr/>
        </p:nvSpPr>
        <p:spPr>
          <a:xfrm>
            <a:off x="747845" y="1295401"/>
            <a:ext cx="8016821" cy="3499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lbert Sans Light"/>
              <a:buChar char="●"/>
              <a:defRPr sz="16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139700" indent="0" algn="l">
              <a:lnSpc>
                <a:spcPct val="150000"/>
              </a:lnSpc>
              <a:buNone/>
            </a:pP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Wildfires in Alberta are increasing in size, intensity, and frequency.</a:t>
            </a:r>
            <a:b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Despite rich datasets, Alberta Wildfire lacked an integrated analytical tool to interpret trends and drive strategic planning.</a:t>
            </a:r>
          </a:p>
          <a:p>
            <a:pPr marL="139700" indent="0" algn="l">
              <a:lnSpc>
                <a:spcPct val="150000"/>
              </a:lnSpc>
              <a:buNone/>
            </a:pPr>
            <a:r>
              <a:rPr lang="en-CA" sz="1600" b="1" i="0" u="none" strike="noStrike">
                <a:solidFill>
                  <a:schemeClr val="accent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Key Challenges:</a:t>
            </a:r>
            <a:endParaRPr lang="en-CA" sz="1600" b="0" i="0" u="none" strike="noStrike">
              <a:solidFill>
                <a:schemeClr val="accent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ct val="150000"/>
              </a:lnSpc>
              <a:buFont typeface="Calibri" panose="020F0502020204030204" pitchFamily="34" charset="0"/>
              <a:buChar char="●"/>
            </a:pP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Disconnected datasets</a:t>
            </a:r>
          </a:p>
          <a:p>
            <a:pPr algn="l">
              <a:lnSpc>
                <a:spcPct val="150000"/>
              </a:lnSpc>
              <a:buFont typeface="Calibri" panose="020F0502020204030204" pitchFamily="34" charset="0"/>
              <a:buChar char="●"/>
            </a:pP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 centralized dashboard</a:t>
            </a:r>
          </a:p>
          <a:p>
            <a:pPr algn="l">
              <a:lnSpc>
                <a:spcPct val="150000"/>
              </a:lnSpc>
              <a:buFont typeface="Calibri" panose="020F0502020204030204" pitchFamily="34" charset="0"/>
              <a:buChar char="●"/>
            </a:pPr>
            <a:r>
              <a:rPr lang="en-CA" sz="1600" b="0" i="0" u="none" strike="noStrike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Manual, reactive decision-making</a:t>
            </a:r>
          </a:p>
          <a:p>
            <a:pPr marL="285750" indent="-285750">
              <a:lnSpc>
                <a:spcPct val="150000"/>
              </a:lnSpc>
              <a:buSzPts val="1100"/>
              <a:buFont typeface="Calibri" panose="020F0502020204030204" pitchFamily="34" charset="0"/>
              <a:buChar char="●"/>
            </a:pP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225270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4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44" r="44"/>
          <a:stretch/>
        </p:blipFill>
        <p:spPr>
          <a:xfrm>
            <a:off x="-3750" y="-25"/>
            <a:ext cx="9144001" cy="5143500"/>
          </a:xfrm>
          <a:prstGeom prst="rect">
            <a:avLst/>
          </a:prstGeom>
        </p:spPr>
      </p:pic>
      <p:sp>
        <p:nvSpPr>
          <p:cNvPr id="417" name="Google Shape;417;p43"/>
          <p:cNvSpPr/>
          <p:nvPr/>
        </p:nvSpPr>
        <p:spPr>
          <a:xfrm>
            <a:off x="331800" y="345300"/>
            <a:ext cx="8480400" cy="4452900"/>
          </a:xfrm>
          <a:prstGeom prst="rect">
            <a:avLst/>
          </a:prstGeom>
          <a:solidFill>
            <a:schemeClr val="accent6">
              <a:lumMod val="75000"/>
              <a:alpha val="5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43"/>
          <p:cNvSpPr txBox="1">
            <a:spLocks noGrp="1"/>
          </p:cNvSpPr>
          <p:nvPr>
            <p:ph type="title"/>
          </p:nvPr>
        </p:nvSpPr>
        <p:spPr>
          <a:xfrm>
            <a:off x="1152693" y="2536047"/>
            <a:ext cx="6831113" cy="7803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Arial"/>
                <a:sym typeface="Arial"/>
              </a:rPr>
              <a:t>Key Analytical Questions</a:t>
            </a:r>
          </a:p>
        </p:txBody>
      </p:sp>
      <p:sp>
        <p:nvSpPr>
          <p:cNvPr id="2" name="Google Shape;240;p36">
            <a:extLst>
              <a:ext uri="{FF2B5EF4-FFF2-40B4-BE49-F238E27FC236}">
                <a16:creationId xmlns:a16="http://schemas.microsoft.com/office/drawing/2014/main" id="{2520F478-B3FC-40EA-A14F-0C18E89CE997}"/>
              </a:ext>
            </a:extLst>
          </p:cNvPr>
          <p:cNvSpPr txBox="1">
            <a:spLocks/>
          </p:cNvSpPr>
          <p:nvPr/>
        </p:nvSpPr>
        <p:spPr>
          <a:xfrm>
            <a:off x="3921192" y="1729925"/>
            <a:ext cx="975600" cy="841800"/>
          </a:xfrm>
          <a:prstGeom prst="rect">
            <a:avLst/>
          </a:prstGeom>
          <a:noFill/>
          <a:ln w="19050" cap="flat" cmpd="sng">
            <a:noFill/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rtl="0">
              <a:buClrTx/>
              <a:buFontTx/>
            </a:pPr>
            <a:r>
              <a:rPr lang="en" sz="4000" b="1">
                <a:solidFill>
                  <a:schemeClr val="tx1"/>
                </a:solidFill>
                <a:latin typeface="Aptos" panose="020B0004020202020204" pitchFamily="34" charset="0"/>
              </a:rPr>
              <a:t>03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>
          <a:extLst>
            <a:ext uri="{FF2B5EF4-FFF2-40B4-BE49-F238E27FC236}">
              <a16:creationId xmlns:a16="http://schemas.microsoft.com/office/drawing/2014/main" id="{0547B1A1-B7FC-FE8C-FBA4-57F3A5B56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forest fire with smoke and trees&#10;&#10;AI-generated content may be incorrect.">
            <a:extLst>
              <a:ext uri="{FF2B5EF4-FFF2-40B4-BE49-F238E27FC236}">
                <a16:creationId xmlns:a16="http://schemas.microsoft.com/office/drawing/2014/main" id="{41AB9B14-DE6F-79D4-B1DE-3D09ADDB8B5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-3750" y="-25"/>
            <a:ext cx="9147750" cy="514352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66" name="Google Shape;266;p39">
            <a:extLst>
              <a:ext uri="{FF2B5EF4-FFF2-40B4-BE49-F238E27FC236}">
                <a16:creationId xmlns:a16="http://schemas.microsoft.com/office/drawing/2014/main" id="{00580B7B-34F9-4409-A55E-2C4D08D4ED8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820535" y="908907"/>
            <a:ext cx="7495429" cy="36715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b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Trend Analysis</a:t>
            </a:r>
            <a:r>
              <a:rPr lang="en-CA" sz="16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latin typeface="Calibri" panose="020F0502020204030204" pitchFamily="34" charset="0"/>
                <a:cs typeface="Calibri" panose="020F0502020204030204" pitchFamily="34" charset="0"/>
              </a:rPr>
              <a:t>How have wildfire occurrences and sizes in Alberta changed annually (2020–2023)?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sz="16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b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Cause Analysis</a:t>
            </a:r>
            <a:r>
              <a:rPr lang="en-CA" sz="16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are the leading causes of wildfires across Alberta’s regions and seasons?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b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Weather Impact</a:t>
            </a:r>
            <a:r>
              <a:rPr lang="en-CA" sz="16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 Alberta’s weather conditions (temperature, humidity, wind) influence wildfire size and spread?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sz="16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b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High-Risk Zones</a:t>
            </a:r>
            <a:r>
              <a:rPr lang="en-CA" sz="16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Alberta regions are most at risk based on historical and weather data?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sz="16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b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Response Times</a:t>
            </a:r>
            <a:r>
              <a:rPr lang="en-CA" sz="16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 detection agents and containment efforts vary by region?</a:t>
            </a:r>
            <a:endParaRPr lang="en-CA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28AFD1F9-9CC1-BDBA-BA5C-49EBCE93F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535" y="323016"/>
            <a:ext cx="7704000" cy="572700"/>
          </a:xfrm>
        </p:spPr>
        <p:txBody>
          <a:bodyPr/>
          <a:lstStyle/>
          <a:p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Key Analytical Questions</a:t>
            </a:r>
          </a:p>
        </p:txBody>
      </p:sp>
    </p:spTree>
    <p:extLst>
      <p:ext uri="{BB962C8B-B14F-4D97-AF65-F5344CB8AC3E}">
        <p14:creationId xmlns:p14="http://schemas.microsoft.com/office/powerpoint/2010/main" val="724276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forest fire in the mountains&#10;&#10;AI-generated content may be incorrect.">
            <a:extLst>
              <a:ext uri="{FF2B5EF4-FFF2-40B4-BE49-F238E27FC236}">
                <a16:creationId xmlns:a16="http://schemas.microsoft.com/office/drawing/2014/main" id="{5C8E79C3-449A-88DE-6E65-BDDAAD2B4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4" name="Google Shape;417;p43">
            <a:extLst>
              <a:ext uri="{FF2B5EF4-FFF2-40B4-BE49-F238E27FC236}">
                <a16:creationId xmlns:a16="http://schemas.microsoft.com/office/drawing/2014/main" id="{25DC46EB-0F9D-9938-78AA-5A7047E815EF}"/>
              </a:ext>
            </a:extLst>
          </p:cNvPr>
          <p:cNvSpPr/>
          <p:nvPr/>
        </p:nvSpPr>
        <p:spPr>
          <a:xfrm>
            <a:off x="436179" y="345300"/>
            <a:ext cx="8480400" cy="4452900"/>
          </a:xfrm>
          <a:prstGeom prst="rect">
            <a:avLst/>
          </a:prstGeom>
          <a:solidFill>
            <a:schemeClr val="accent6">
              <a:lumMod val="75000"/>
              <a:alpha val="5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37;p46">
            <a:extLst>
              <a:ext uri="{FF2B5EF4-FFF2-40B4-BE49-F238E27FC236}">
                <a16:creationId xmlns:a16="http://schemas.microsoft.com/office/drawing/2014/main" id="{EBCFFB9F-DC89-A7C7-B93B-55897A0848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1800" y="2459192"/>
            <a:ext cx="8480400" cy="69018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Project Scope Statement</a:t>
            </a:r>
            <a:endParaRPr lang="en-CA" sz="360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Google Shape;212;p34">
            <a:extLst>
              <a:ext uri="{FF2B5EF4-FFF2-40B4-BE49-F238E27FC236}">
                <a16:creationId xmlns:a16="http://schemas.microsoft.com/office/drawing/2014/main" id="{89175BEC-784A-7896-7715-42A525F8946F}"/>
              </a:ext>
            </a:extLst>
          </p:cNvPr>
          <p:cNvSpPr txBox="1">
            <a:spLocks/>
          </p:cNvSpPr>
          <p:nvPr/>
        </p:nvSpPr>
        <p:spPr>
          <a:xfrm>
            <a:off x="4242217" y="1903752"/>
            <a:ext cx="868324" cy="5540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rtl="0">
              <a:buClrTx/>
              <a:buFontTx/>
            </a:pPr>
            <a:r>
              <a:rPr lang="en" sz="4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05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rested Landscape by Slidesgo">
  <a:themeElements>
    <a:clrScheme name="Simple Light">
      <a:dk1>
        <a:srgbClr val="FFFFFF"/>
      </a:dk1>
      <a:lt1>
        <a:srgbClr val="141712"/>
      </a:lt1>
      <a:dk2>
        <a:srgbClr val="20251E"/>
      </a:dk2>
      <a:lt2>
        <a:srgbClr val="373829"/>
      </a:lt2>
      <a:accent1>
        <a:srgbClr val="4C6448"/>
      </a:accent1>
      <a:accent2>
        <a:srgbClr val="7CA27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8617bd0-add7-4857-a550-3675f2baf60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036F1F00992C4C8864AC66A990DF17" ma:contentTypeVersion="11" ma:contentTypeDescription="Create a new document." ma:contentTypeScope="" ma:versionID="3432b72e2c426b52ff1282ada0082ce5">
  <xsd:schema xmlns:xsd="http://www.w3.org/2001/XMLSchema" xmlns:xs="http://www.w3.org/2001/XMLSchema" xmlns:p="http://schemas.microsoft.com/office/2006/metadata/properties" xmlns:ns3="c8617bd0-add7-4857-a550-3675f2baf60c" xmlns:ns4="7a5fbefd-08d4-4490-b1fe-7a49470f8b56" targetNamespace="http://schemas.microsoft.com/office/2006/metadata/properties" ma:root="true" ma:fieldsID="675e5fafe94a8bb9c6742864a0a06939" ns3:_="" ns4:_="">
    <xsd:import namespace="c8617bd0-add7-4857-a550-3675f2baf60c"/>
    <xsd:import namespace="7a5fbefd-08d4-4490-b1fe-7a49470f8b56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617bd0-add7-4857-a550-3675f2baf60c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5fbefd-08d4-4490-b1fe-7a49470f8b56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A1292AB-6C54-4495-A6FC-C2F152B20EA9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7a5fbefd-08d4-4490-b1fe-7a49470f8b56"/>
    <ds:schemaRef ds:uri="c8617bd0-add7-4857-a550-3675f2baf60c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929DD79B-071C-4529-844A-184D5677F457}">
  <ds:schemaRefs>
    <ds:schemaRef ds:uri="7a5fbefd-08d4-4490-b1fe-7a49470f8b56"/>
    <ds:schemaRef ds:uri="c8617bd0-add7-4857-a550-3675f2baf60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3704980-2611-4779-82EC-73895AF6B2D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989</Words>
  <Application>Microsoft Macintosh PowerPoint</Application>
  <PresentationFormat>On-screen Show (16:9)</PresentationFormat>
  <Paragraphs>147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Corben</vt:lpstr>
      <vt:lpstr>Bebas Neue</vt:lpstr>
      <vt:lpstr>Albert Sans</vt:lpstr>
      <vt:lpstr>Anaheim</vt:lpstr>
      <vt:lpstr>Calibri</vt:lpstr>
      <vt:lpstr>Albert Sans Light</vt:lpstr>
      <vt:lpstr>PT Sans</vt:lpstr>
      <vt:lpstr>Aptos</vt:lpstr>
      <vt:lpstr>Arial</vt:lpstr>
      <vt:lpstr>Nunito Light</vt:lpstr>
      <vt:lpstr>Forested Landscape by Slidesgo</vt:lpstr>
      <vt:lpstr>Alberta Wildfire Analytics</vt:lpstr>
      <vt:lpstr>Group Members:</vt:lpstr>
      <vt:lpstr>Introduction</vt:lpstr>
      <vt:lpstr>Introduction</vt:lpstr>
      <vt:lpstr>Business Problem and Requirements</vt:lpstr>
      <vt:lpstr>PowerPoint Presentation</vt:lpstr>
      <vt:lpstr>Key Analytical Questions</vt:lpstr>
      <vt:lpstr>Key Analytical Questions</vt:lpstr>
      <vt:lpstr>Project Scope Statement</vt:lpstr>
      <vt:lpstr>Project Scope Statement</vt:lpstr>
      <vt:lpstr>Data Sources &amp; Flow</vt:lpstr>
      <vt:lpstr>Data Source</vt:lpstr>
      <vt:lpstr>Data Preparation</vt:lpstr>
      <vt:lpstr>Data Preparation</vt:lpstr>
      <vt:lpstr>Solution Design</vt:lpstr>
      <vt:lpstr>Data Preparation</vt:lpstr>
      <vt:lpstr>Dashboard</vt:lpstr>
      <vt:lpstr>1. How have wildfire occurrences and sizes in Alberta changed annually (2020-2023)?</vt:lpstr>
      <vt:lpstr>2. What are the leading causes of wildfires across Alberta’s regions and season?</vt:lpstr>
      <vt:lpstr>3. How do Alberta’s weather conditions influence wildfire size and spread?</vt:lpstr>
      <vt:lpstr>4. Which Alberta regions are most at risk based on historical data?</vt:lpstr>
      <vt:lpstr>5. How do detection agent, resources and containment vary across Alberta’s regions?</vt:lpstr>
      <vt:lpstr>Optimization Opportunities</vt:lpstr>
      <vt:lpstr>Optimization Opportunities</vt:lpstr>
      <vt:lpstr>Conclusion</vt:lpstr>
      <vt:lpstr>Conclusion</vt:lpstr>
      <vt:lpstr>A picture is worth a thousand words…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Mohit Rathod</dc:creator>
  <cp:lastModifiedBy>Akash Anand</cp:lastModifiedBy>
  <cp:revision>2</cp:revision>
  <dcterms:modified xsi:type="dcterms:W3CDTF">2025-06-29T20:19:50Z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0x01010010036F1F00992C4C8864AC66A990DF17</vt:lpwstr>
  </property>
</Properties>
</file>

<file path=docProps/thumbnail.jpeg>
</file>